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56" r:id="rId2"/>
    <p:sldId id="257" r:id="rId3"/>
    <p:sldId id="277" r:id="rId4"/>
    <p:sldId id="258" r:id="rId5"/>
    <p:sldId id="275" r:id="rId6"/>
    <p:sldId id="276" r:id="rId7"/>
    <p:sldId id="259" r:id="rId8"/>
    <p:sldId id="260" r:id="rId9"/>
    <p:sldId id="263" r:id="rId10"/>
    <p:sldId id="261" r:id="rId11"/>
    <p:sldId id="267" r:id="rId12"/>
    <p:sldId id="264" r:id="rId13"/>
    <p:sldId id="265" r:id="rId14"/>
    <p:sldId id="268" r:id="rId15"/>
    <p:sldId id="269" r:id="rId16"/>
    <p:sldId id="270" r:id="rId17"/>
    <p:sldId id="271" r:id="rId18"/>
    <p:sldId id="266" r:id="rId19"/>
    <p:sldId id="272" r:id="rId20"/>
    <p:sldId id="274" r:id="rId21"/>
    <p:sldId id="273" r:id="rId22"/>
  </p:sldIdLst>
  <p:sldSz cx="9144000" cy="6858000" type="screen4x3"/>
  <p:notesSz cx="6858000" cy="9144000"/>
  <p:embeddedFontLst>
    <p:embeddedFont>
      <p:font typeface="Aaron" panose="02020900000000000000" pitchFamily="18" charset="0"/>
      <p:bold r:id="rId23"/>
    </p:embeddedFont>
    <p:embeddedFont>
      <p:font typeface="GreeceBlack" panose="020B0600000000000000" pitchFamily="34" charset="0"/>
      <p:regular r:id="rId24"/>
    </p:embeddedFont>
    <p:embeddedFont>
      <p:font typeface="vtks distress" panose="02000000000000000000" pitchFamily="2" charset="0"/>
      <p:regular r:id="rId2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p:cViewPr>
        <p:scale>
          <a:sx n="66" d="100"/>
          <a:sy n="66" d="100"/>
        </p:scale>
        <p:origin x="1121" y="2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8/24/2017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27420527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8/24/2017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34448954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8/24/2017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14183007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8/24/2017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18679335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52784D-F0C2-47E1-89BC-EEFB4DF5B95A}" type="datetimeFigureOut">
              <a:rPr lang="en-US" smtClean="0"/>
              <a:t>8/24/2017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32621285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52784D-F0C2-47E1-89BC-EEFB4DF5B95A}" type="datetimeFigureOut">
              <a:rPr lang="en-US" smtClean="0"/>
              <a:t>8/24/2017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40407831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52784D-F0C2-47E1-89BC-EEFB4DF5B95A}" type="datetimeFigureOut">
              <a:rPr lang="en-US" smtClean="0"/>
              <a:t>8/24/2017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4285684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52784D-F0C2-47E1-89BC-EEFB4DF5B95A}" type="datetimeFigureOut">
              <a:rPr lang="en-US" smtClean="0"/>
              <a:t>8/24/2017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400015248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52784D-F0C2-47E1-89BC-EEFB4DF5B95A}" type="datetimeFigureOut">
              <a:rPr lang="en-US" smtClean="0"/>
              <a:t>8/24/2017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36206550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52784D-F0C2-47E1-89BC-EEFB4DF5B95A}" type="datetimeFigureOut">
              <a:rPr lang="en-US" smtClean="0"/>
              <a:t>8/24/2017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19660451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52784D-F0C2-47E1-89BC-EEFB4DF5B95A}" type="datetimeFigureOut">
              <a:rPr lang="en-US" smtClean="0"/>
              <a:t>8/24/2017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21375558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52784D-F0C2-47E1-89BC-EEFB4DF5B95A}" type="datetimeFigureOut">
              <a:rPr lang="en-US" smtClean="0"/>
              <a:t>8/24/2017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028744-ADE1-4348-A97D-AF235C2FE208}" type="slidenum">
              <a:rPr lang="en-US" smtClean="0"/>
              <a:t>‹#›</a:t>
            </a:fld>
            <a:endParaRPr lang="en-US"/>
          </a:p>
        </p:txBody>
      </p:sp>
    </p:spTree>
    <p:extLst>
      <p:ext uri="{BB962C8B-B14F-4D97-AF65-F5344CB8AC3E}">
        <p14:creationId xmlns:p14="http://schemas.microsoft.com/office/powerpoint/2010/main" val="9930787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709331" y="2241339"/>
            <a:ext cx="857956" cy="1446550"/>
          </a:xfrm>
          <a:prstGeom prst="rect">
            <a:avLst/>
          </a:prstGeom>
          <a:noFill/>
        </p:spPr>
        <p:txBody>
          <a:bodyPr wrap="square" rtlCol="0">
            <a:spAutoFit/>
          </a:bodyPr>
          <a:lstStyle/>
          <a:p>
            <a:r>
              <a:rPr lang="en-US" sz="8800" dirty="0">
                <a:latin typeface="vtks distress" panose="02000000000000000000" pitchFamily="2" charset="0"/>
              </a:rPr>
              <a:t>C</a:t>
            </a:r>
          </a:p>
        </p:txBody>
      </p:sp>
      <p:sp>
        <p:nvSpPr>
          <p:cNvPr id="5" name="TextBox 4"/>
          <p:cNvSpPr txBox="1"/>
          <p:nvPr/>
        </p:nvSpPr>
        <p:spPr>
          <a:xfrm>
            <a:off x="3222979" y="2326005"/>
            <a:ext cx="857956" cy="1446550"/>
          </a:xfrm>
          <a:prstGeom prst="rect">
            <a:avLst/>
          </a:prstGeom>
          <a:noFill/>
        </p:spPr>
        <p:txBody>
          <a:bodyPr wrap="square" rtlCol="0">
            <a:spAutoFit/>
          </a:bodyPr>
          <a:lstStyle/>
          <a:p>
            <a:r>
              <a:rPr lang="en-US" sz="8800" dirty="0">
                <a:latin typeface="vtks distress" panose="02000000000000000000" pitchFamily="2" charset="0"/>
              </a:rPr>
              <a:t>O</a:t>
            </a:r>
          </a:p>
        </p:txBody>
      </p:sp>
      <p:sp>
        <p:nvSpPr>
          <p:cNvPr id="6" name="TextBox 5"/>
          <p:cNvSpPr txBox="1"/>
          <p:nvPr/>
        </p:nvSpPr>
        <p:spPr>
          <a:xfrm>
            <a:off x="3793072" y="2354226"/>
            <a:ext cx="857956" cy="1446550"/>
          </a:xfrm>
          <a:prstGeom prst="rect">
            <a:avLst/>
          </a:prstGeom>
          <a:noFill/>
        </p:spPr>
        <p:txBody>
          <a:bodyPr wrap="square" rtlCol="0">
            <a:spAutoFit/>
          </a:bodyPr>
          <a:lstStyle/>
          <a:p>
            <a:r>
              <a:rPr lang="en-US" sz="8800" dirty="0">
                <a:latin typeface="vtks distress" panose="02000000000000000000" pitchFamily="2" charset="0"/>
              </a:rPr>
              <a:t>R</a:t>
            </a:r>
          </a:p>
        </p:txBody>
      </p:sp>
      <p:sp>
        <p:nvSpPr>
          <p:cNvPr id="7" name="TextBox 6"/>
          <p:cNvSpPr txBox="1"/>
          <p:nvPr/>
        </p:nvSpPr>
        <p:spPr>
          <a:xfrm>
            <a:off x="4413452" y="2382447"/>
            <a:ext cx="779960" cy="1446550"/>
          </a:xfrm>
          <a:prstGeom prst="rect">
            <a:avLst/>
          </a:prstGeom>
          <a:noFill/>
        </p:spPr>
        <p:txBody>
          <a:bodyPr wrap="square" rtlCol="0">
            <a:spAutoFit/>
          </a:bodyPr>
          <a:lstStyle/>
          <a:p>
            <a:r>
              <a:rPr lang="en-US" sz="8800" dirty="0">
                <a:latin typeface="vtks distress" panose="02000000000000000000" pitchFamily="2" charset="0"/>
              </a:rPr>
              <a:t>I</a:t>
            </a:r>
          </a:p>
        </p:txBody>
      </p:sp>
      <p:sp>
        <p:nvSpPr>
          <p:cNvPr id="8" name="TextBox 7"/>
          <p:cNvSpPr txBox="1"/>
          <p:nvPr/>
        </p:nvSpPr>
        <p:spPr>
          <a:xfrm>
            <a:off x="4656164" y="2354223"/>
            <a:ext cx="779960" cy="1446550"/>
          </a:xfrm>
          <a:prstGeom prst="rect">
            <a:avLst/>
          </a:prstGeom>
          <a:noFill/>
        </p:spPr>
        <p:txBody>
          <a:bodyPr wrap="square" rtlCol="0">
            <a:spAutoFit/>
          </a:bodyPr>
          <a:lstStyle/>
          <a:p>
            <a:r>
              <a:rPr lang="en-US" sz="8800" dirty="0">
                <a:latin typeface="vtks distress" panose="02000000000000000000" pitchFamily="2" charset="0"/>
              </a:rPr>
              <a:t>N</a:t>
            </a:r>
          </a:p>
        </p:txBody>
      </p:sp>
      <p:sp>
        <p:nvSpPr>
          <p:cNvPr id="9" name="TextBox 8"/>
          <p:cNvSpPr txBox="1"/>
          <p:nvPr/>
        </p:nvSpPr>
        <p:spPr>
          <a:xfrm>
            <a:off x="5305280" y="2382444"/>
            <a:ext cx="779960" cy="1446550"/>
          </a:xfrm>
          <a:prstGeom prst="rect">
            <a:avLst/>
          </a:prstGeom>
          <a:noFill/>
        </p:spPr>
        <p:txBody>
          <a:bodyPr wrap="square" rtlCol="0">
            <a:spAutoFit/>
          </a:bodyPr>
          <a:lstStyle/>
          <a:p>
            <a:r>
              <a:rPr lang="en-US" sz="8800" dirty="0">
                <a:latin typeface="vtks distress" panose="02000000000000000000" pitchFamily="2" charset="0"/>
              </a:rPr>
              <a:t>T</a:t>
            </a:r>
          </a:p>
        </p:txBody>
      </p:sp>
      <p:sp>
        <p:nvSpPr>
          <p:cNvPr id="10" name="TextBox 9"/>
          <p:cNvSpPr txBox="1"/>
          <p:nvPr/>
        </p:nvSpPr>
        <p:spPr>
          <a:xfrm>
            <a:off x="5796350" y="2388087"/>
            <a:ext cx="779960" cy="1446550"/>
          </a:xfrm>
          <a:prstGeom prst="rect">
            <a:avLst/>
          </a:prstGeom>
          <a:noFill/>
        </p:spPr>
        <p:txBody>
          <a:bodyPr wrap="square" rtlCol="0">
            <a:spAutoFit/>
          </a:bodyPr>
          <a:lstStyle/>
          <a:p>
            <a:r>
              <a:rPr lang="en-US" sz="8800" dirty="0">
                <a:latin typeface="vtks distress" panose="02000000000000000000" pitchFamily="2" charset="0"/>
              </a:rPr>
              <a:t>H</a:t>
            </a:r>
          </a:p>
        </p:txBody>
      </p:sp>
      <p:sp>
        <p:nvSpPr>
          <p:cNvPr id="11" name="TextBox 10"/>
          <p:cNvSpPr txBox="1"/>
          <p:nvPr/>
        </p:nvSpPr>
        <p:spPr>
          <a:xfrm>
            <a:off x="6417236" y="2388090"/>
            <a:ext cx="779960" cy="1446550"/>
          </a:xfrm>
          <a:prstGeom prst="rect">
            <a:avLst/>
          </a:prstGeom>
          <a:noFill/>
        </p:spPr>
        <p:txBody>
          <a:bodyPr wrap="square" rtlCol="0">
            <a:spAutoFit/>
          </a:bodyPr>
          <a:lstStyle/>
          <a:p>
            <a:r>
              <a:rPr lang="en-US" sz="8800" dirty="0">
                <a:latin typeface="vtks distress" panose="02000000000000000000" pitchFamily="2" charset="0"/>
              </a:rPr>
              <a:t>I</a:t>
            </a:r>
          </a:p>
        </p:txBody>
      </p:sp>
      <p:sp>
        <p:nvSpPr>
          <p:cNvPr id="12" name="TextBox 11"/>
          <p:cNvSpPr txBox="1"/>
          <p:nvPr/>
        </p:nvSpPr>
        <p:spPr>
          <a:xfrm>
            <a:off x="6693820" y="2337288"/>
            <a:ext cx="779960" cy="1446550"/>
          </a:xfrm>
          <a:prstGeom prst="rect">
            <a:avLst/>
          </a:prstGeom>
          <a:noFill/>
        </p:spPr>
        <p:txBody>
          <a:bodyPr wrap="square" rtlCol="0">
            <a:spAutoFit/>
          </a:bodyPr>
          <a:lstStyle/>
          <a:p>
            <a:r>
              <a:rPr lang="en-US" sz="8800" dirty="0">
                <a:latin typeface="vtks distress" panose="02000000000000000000" pitchFamily="2" charset="0"/>
              </a:rPr>
              <a:t>A</a:t>
            </a:r>
          </a:p>
        </p:txBody>
      </p:sp>
      <p:sp>
        <p:nvSpPr>
          <p:cNvPr id="13" name="TextBox 12"/>
          <p:cNvSpPr txBox="1"/>
          <p:nvPr/>
        </p:nvSpPr>
        <p:spPr>
          <a:xfrm>
            <a:off x="7884808" y="2388087"/>
            <a:ext cx="779960" cy="1446550"/>
          </a:xfrm>
          <a:prstGeom prst="rect">
            <a:avLst/>
          </a:prstGeom>
          <a:noFill/>
        </p:spPr>
        <p:txBody>
          <a:bodyPr wrap="square" rtlCol="0">
            <a:spAutoFit/>
          </a:bodyPr>
          <a:lstStyle/>
          <a:p>
            <a:r>
              <a:rPr lang="en-US" sz="8800" dirty="0">
                <a:latin typeface="vtks distress" panose="02000000000000000000" pitchFamily="2" charset="0"/>
              </a:rPr>
              <a:t>S  </a:t>
            </a:r>
          </a:p>
        </p:txBody>
      </p:sp>
      <p:sp>
        <p:nvSpPr>
          <p:cNvPr id="14" name="TextBox 13"/>
          <p:cNvSpPr txBox="1"/>
          <p:nvPr/>
        </p:nvSpPr>
        <p:spPr>
          <a:xfrm>
            <a:off x="7269540" y="2371155"/>
            <a:ext cx="779960" cy="1446550"/>
          </a:xfrm>
          <a:prstGeom prst="rect">
            <a:avLst/>
          </a:prstGeom>
          <a:noFill/>
        </p:spPr>
        <p:txBody>
          <a:bodyPr wrap="square" rtlCol="0">
            <a:spAutoFit/>
          </a:bodyPr>
          <a:lstStyle/>
          <a:p>
            <a:r>
              <a:rPr lang="en-US" sz="8800" dirty="0">
                <a:latin typeface="vtks distress" panose="02000000000000000000" pitchFamily="2" charset="0"/>
              </a:rPr>
              <a:t>N</a:t>
            </a:r>
          </a:p>
        </p:txBody>
      </p:sp>
      <p:sp>
        <p:nvSpPr>
          <p:cNvPr id="16" name="TextBox 15"/>
          <p:cNvSpPr txBox="1"/>
          <p:nvPr/>
        </p:nvSpPr>
        <p:spPr>
          <a:xfrm>
            <a:off x="2804784" y="1270497"/>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a:solidFill>
                  <a:srgbClr val="FFFFFF"/>
                </a:solidFill>
                <a:latin typeface="vtks distress" panose="02000000000000000000" pitchFamily="2" charset="0"/>
              </a:rPr>
              <a:t>e</a:t>
            </a:r>
          </a:p>
        </p:txBody>
      </p:sp>
      <p:sp>
        <p:nvSpPr>
          <p:cNvPr id="17" name="TextBox 16"/>
          <p:cNvSpPr txBox="1"/>
          <p:nvPr/>
        </p:nvSpPr>
        <p:spPr>
          <a:xfrm>
            <a:off x="4678745" y="1328550"/>
            <a:ext cx="793141"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a:solidFill>
                  <a:srgbClr val="FFFFFF"/>
                </a:solidFill>
                <a:latin typeface="vtks distress" panose="02000000000000000000" pitchFamily="2" charset="0"/>
              </a:rPr>
              <a:t>n</a:t>
            </a:r>
          </a:p>
        </p:txBody>
      </p:sp>
      <p:sp>
        <p:nvSpPr>
          <p:cNvPr id="18" name="TextBox 17"/>
          <p:cNvSpPr txBox="1"/>
          <p:nvPr/>
        </p:nvSpPr>
        <p:spPr>
          <a:xfrm>
            <a:off x="4029653" y="1283394"/>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a:solidFill>
                  <a:srgbClr val="FFFFFF"/>
                </a:solidFill>
                <a:latin typeface="vtks distress" panose="02000000000000000000" pitchFamily="2" charset="0"/>
              </a:rPr>
              <a:t>o</a:t>
            </a:r>
          </a:p>
        </p:txBody>
      </p:sp>
      <p:sp>
        <p:nvSpPr>
          <p:cNvPr id="19" name="TextBox 18"/>
          <p:cNvSpPr txBox="1"/>
          <p:nvPr/>
        </p:nvSpPr>
        <p:spPr>
          <a:xfrm>
            <a:off x="2087931" y="1264851"/>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a:solidFill>
                  <a:srgbClr val="FFFFFF"/>
                </a:solidFill>
                <a:latin typeface="vtks distress" panose="02000000000000000000" pitchFamily="2" charset="0"/>
              </a:rPr>
              <a:t>s</a:t>
            </a:r>
          </a:p>
        </p:txBody>
      </p:sp>
      <p:sp>
        <p:nvSpPr>
          <p:cNvPr id="15" name="TextBox 14"/>
          <p:cNvSpPr txBox="1"/>
          <p:nvPr/>
        </p:nvSpPr>
        <p:spPr>
          <a:xfrm>
            <a:off x="3268139" y="1227762"/>
            <a:ext cx="857956"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53624" y="3336359"/>
            <a:ext cx="3011143" cy="1323439"/>
          </a:xfrm>
          <a:prstGeom prst="rect">
            <a:avLst/>
          </a:prstGeom>
          <a:noFill/>
        </p:spPr>
        <p:txBody>
          <a:bodyPr wrap="square" rtlCol="0">
            <a:spAutoFit/>
          </a:bodyPr>
          <a:lstStyle/>
          <a:p>
            <a:r>
              <a:rPr lang="en-US" sz="8000" dirty="0">
                <a:latin typeface="vtks distress" panose="02000000000000000000" pitchFamily="2" charset="0"/>
              </a:rPr>
              <a:t>7</a:t>
            </a:r>
            <a:r>
              <a:rPr lang="en-US" sz="8000" dirty="0">
                <a:latin typeface="Aaron" panose="02020900000000000000" pitchFamily="18" charset="0"/>
              </a:rPr>
              <a:t>.</a:t>
            </a:r>
            <a:r>
              <a:rPr lang="en-US" sz="8000" dirty="0">
                <a:latin typeface="vtks distress" panose="02000000000000000000" pitchFamily="2" charset="0"/>
              </a:rPr>
              <a:t>2</a:t>
            </a:r>
            <a:r>
              <a:rPr lang="en-US" sz="8000" dirty="0">
                <a:latin typeface="Aaron" panose="02020900000000000000" pitchFamily="18" charset="0"/>
              </a:rPr>
              <a:t>-</a:t>
            </a:r>
            <a:r>
              <a:rPr lang="en-US" sz="8000" dirty="0">
                <a:latin typeface="vtks distress" panose="02000000000000000000" pitchFamily="2" charset="0"/>
              </a:rPr>
              <a:t>16</a:t>
            </a:r>
          </a:p>
        </p:txBody>
      </p:sp>
      <p:grpSp>
        <p:nvGrpSpPr>
          <p:cNvPr id="33" name="Group 4"/>
          <p:cNvGrpSpPr>
            <a:grpSpLocks noChangeAspect="1"/>
          </p:cNvGrpSpPr>
          <p:nvPr/>
        </p:nvGrpSpPr>
        <p:grpSpPr bwMode="auto">
          <a:xfrm>
            <a:off x="803362" y="3951300"/>
            <a:ext cx="963930" cy="963930"/>
            <a:chOff x="734" y="2166"/>
            <a:chExt cx="552" cy="552"/>
          </a:xfrm>
        </p:grpSpPr>
        <p:sp>
          <p:nvSpPr>
            <p:cNvPr id="35" name="Freeform 5"/>
            <p:cNvSpPr>
              <a:spLocks/>
            </p:cNvSpPr>
            <p:nvPr/>
          </p:nvSpPr>
          <p:spPr bwMode="auto">
            <a:xfrm>
              <a:off x="734" y="2166"/>
              <a:ext cx="552" cy="552"/>
            </a:xfrm>
            <a:custGeom>
              <a:avLst/>
              <a:gdLst>
                <a:gd name="T0" fmla="*/ 441 w 1104"/>
                <a:gd name="T1" fmla="*/ 12 h 1103"/>
                <a:gd name="T2" fmla="*/ 289 w 1104"/>
                <a:gd name="T3" fmla="*/ 67 h 1103"/>
                <a:gd name="T4" fmla="*/ 162 w 1104"/>
                <a:gd name="T5" fmla="*/ 162 h 1103"/>
                <a:gd name="T6" fmla="*/ 67 w 1104"/>
                <a:gd name="T7" fmla="*/ 289 h 1103"/>
                <a:gd name="T8" fmla="*/ 12 w 1104"/>
                <a:gd name="T9" fmla="*/ 441 h 1103"/>
                <a:gd name="T10" fmla="*/ 1 w 1104"/>
                <a:gd name="T11" fmla="*/ 590 h 1103"/>
                <a:gd name="T12" fmla="*/ 18 w 1104"/>
                <a:gd name="T13" fmla="*/ 695 h 1103"/>
                <a:gd name="T14" fmla="*/ 55 w 1104"/>
                <a:gd name="T15" fmla="*/ 794 h 1103"/>
                <a:gd name="T16" fmla="*/ 109 w 1104"/>
                <a:gd name="T17" fmla="*/ 882 h 1103"/>
                <a:gd name="T18" fmla="*/ 179 w 1104"/>
                <a:gd name="T19" fmla="*/ 959 h 1103"/>
                <a:gd name="T20" fmla="*/ 260 w 1104"/>
                <a:gd name="T21" fmla="*/ 1021 h 1103"/>
                <a:gd name="T22" fmla="*/ 222 w 1104"/>
                <a:gd name="T23" fmla="*/ 961 h 1103"/>
                <a:gd name="T24" fmla="*/ 152 w 1104"/>
                <a:gd name="T25" fmla="*/ 893 h 1103"/>
                <a:gd name="T26" fmla="*/ 96 w 1104"/>
                <a:gd name="T27" fmla="*/ 812 h 1103"/>
                <a:gd name="T28" fmla="*/ 54 w 1104"/>
                <a:gd name="T29" fmla="*/ 722 h 1103"/>
                <a:gd name="T30" fmla="*/ 31 w 1104"/>
                <a:gd name="T31" fmla="*/ 622 h 1103"/>
                <a:gd name="T32" fmla="*/ 29 w 1104"/>
                <a:gd name="T33" fmla="*/ 499 h 1103"/>
                <a:gd name="T34" fmla="*/ 68 w 1104"/>
                <a:gd name="T35" fmla="*/ 348 h 1103"/>
                <a:gd name="T36" fmla="*/ 146 w 1104"/>
                <a:gd name="T37" fmla="*/ 218 h 1103"/>
                <a:gd name="T38" fmla="*/ 259 w 1104"/>
                <a:gd name="T39" fmla="*/ 116 h 1103"/>
                <a:gd name="T40" fmla="*/ 396 w 1104"/>
                <a:gd name="T41" fmla="*/ 51 h 1103"/>
                <a:gd name="T42" fmla="*/ 553 w 1104"/>
                <a:gd name="T43" fmla="*/ 26 h 1103"/>
                <a:gd name="T44" fmla="*/ 710 w 1104"/>
                <a:gd name="T45" fmla="*/ 51 h 1103"/>
                <a:gd name="T46" fmla="*/ 847 w 1104"/>
                <a:gd name="T47" fmla="*/ 116 h 1103"/>
                <a:gd name="T48" fmla="*/ 959 w 1104"/>
                <a:gd name="T49" fmla="*/ 218 h 1103"/>
                <a:gd name="T50" fmla="*/ 1037 w 1104"/>
                <a:gd name="T51" fmla="*/ 348 h 1103"/>
                <a:gd name="T52" fmla="*/ 1076 w 1104"/>
                <a:gd name="T53" fmla="*/ 499 h 1103"/>
                <a:gd name="T54" fmla="*/ 1068 w 1104"/>
                <a:gd name="T55" fmla="*/ 659 h 1103"/>
                <a:gd name="T56" fmla="*/ 1015 w 1104"/>
                <a:gd name="T57" fmla="*/ 804 h 1103"/>
                <a:gd name="T58" fmla="*/ 925 w 1104"/>
                <a:gd name="T59" fmla="*/ 925 h 1103"/>
                <a:gd name="T60" fmla="*/ 803 w 1104"/>
                <a:gd name="T61" fmla="*/ 1016 h 1103"/>
                <a:gd name="T62" fmla="*/ 659 w 1104"/>
                <a:gd name="T63" fmla="*/ 1068 h 1103"/>
                <a:gd name="T64" fmla="*/ 535 w 1104"/>
                <a:gd name="T65" fmla="*/ 1079 h 1103"/>
                <a:gd name="T66" fmla="*/ 483 w 1104"/>
                <a:gd name="T67" fmla="*/ 1074 h 1103"/>
                <a:gd name="T68" fmla="*/ 431 w 1104"/>
                <a:gd name="T69" fmla="*/ 1064 h 1103"/>
                <a:gd name="T70" fmla="*/ 383 w 1104"/>
                <a:gd name="T71" fmla="*/ 1050 h 1103"/>
                <a:gd name="T72" fmla="*/ 335 w 1104"/>
                <a:gd name="T73" fmla="*/ 1030 h 1103"/>
                <a:gd name="T74" fmla="*/ 290 w 1104"/>
                <a:gd name="T75" fmla="*/ 1007 h 1103"/>
                <a:gd name="T76" fmla="*/ 307 w 1104"/>
                <a:gd name="T77" fmla="*/ 1047 h 1103"/>
                <a:gd name="T78" fmla="*/ 356 w 1104"/>
                <a:gd name="T79" fmla="*/ 1068 h 1103"/>
                <a:gd name="T80" fmla="*/ 407 w 1104"/>
                <a:gd name="T81" fmla="*/ 1085 h 1103"/>
                <a:gd name="T82" fmla="*/ 460 w 1104"/>
                <a:gd name="T83" fmla="*/ 1096 h 1103"/>
                <a:gd name="T84" fmla="*/ 515 w 1104"/>
                <a:gd name="T85" fmla="*/ 1102 h 1103"/>
                <a:gd name="T86" fmla="*/ 610 w 1104"/>
                <a:gd name="T87" fmla="*/ 1101 h 1103"/>
                <a:gd name="T88" fmla="*/ 767 w 1104"/>
                <a:gd name="T89" fmla="*/ 1060 h 1103"/>
                <a:gd name="T90" fmla="*/ 903 w 1104"/>
                <a:gd name="T91" fmla="*/ 978 h 1103"/>
                <a:gd name="T92" fmla="*/ 1011 w 1104"/>
                <a:gd name="T93" fmla="*/ 861 h 1103"/>
                <a:gd name="T94" fmla="*/ 1080 w 1104"/>
                <a:gd name="T95" fmla="*/ 717 h 1103"/>
                <a:gd name="T96" fmla="*/ 1104 w 1104"/>
                <a:gd name="T97" fmla="*/ 553 h 1103"/>
                <a:gd name="T98" fmla="*/ 1080 w 1104"/>
                <a:gd name="T99" fmla="*/ 388 h 1103"/>
                <a:gd name="T100" fmla="*/ 1011 w 1104"/>
                <a:gd name="T101" fmla="*/ 244 h 1103"/>
                <a:gd name="T102" fmla="*/ 903 w 1104"/>
                <a:gd name="T103" fmla="*/ 127 h 1103"/>
                <a:gd name="T104" fmla="*/ 767 w 1104"/>
                <a:gd name="T105" fmla="*/ 44 h 1103"/>
                <a:gd name="T106" fmla="*/ 610 w 1104"/>
                <a:gd name="T107" fmla="*/ 2 h 1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4" h="1103">
                  <a:moveTo>
                    <a:pt x="553" y="0"/>
                  </a:moveTo>
                  <a:lnTo>
                    <a:pt x="497" y="2"/>
                  </a:lnTo>
                  <a:lnTo>
                    <a:pt x="441" y="12"/>
                  </a:lnTo>
                  <a:lnTo>
                    <a:pt x="388" y="25"/>
                  </a:lnTo>
                  <a:lnTo>
                    <a:pt x="338" y="44"/>
                  </a:lnTo>
                  <a:lnTo>
                    <a:pt x="289" y="67"/>
                  </a:lnTo>
                  <a:lnTo>
                    <a:pt x="244" y="94"/>
                  </a:lnTo>
                  <a:lnTo>
                    <a:pt x="202" y="127"/>
                  </a:lnTo>
                  <a:lnTo>
                    <a:pt x="162" y="162"/>
                  </a:lnTo>
                  <a:lnTo>
                    <a:pt x="127" y="201"/>
                  </a:lnTo>
                  <a:lnTo>
                    <a:pt x="94" y="244"/>
                  </a:lnTo>
                  <a:lnTo>
                    <a:pt x="67" y="289"/>
                  </a:lnTo>
                  <a:lnTo>
                    <a:pt x="44" y="337"/>
                  </a:lnTo>
                  <a:lnTo>
                    <a:pt x="25" y="388"/>
                  </a:lnTo>
                  <a:lnTo>
                    <a:pt x="12" y="441"/>
                  </a:lnTo>
                  <a:lnTo>
                    <a:pt x="2" y="496"/>
                  </a:lnTo>
                  <a:lnTo>
                    <a:pt x="0" y="553"/>
                  </a:lnTo>
                  <a:lnTo>
                    <a:pt x="1" y="590"/>
                  </a:lnTo>
                  <a:lnTo>
                    <a:pt x="5" y="625"/>
                  </a:lnTo>
                  <a:lnTo>
                    <a:pt x="10" y="661"/>
                  </a:lnTo>
                  <a:lnTo>
                    <a:pt x="18" y="695"/>
                  </a:lnTo>
                  <a:lnTo>
                    <a:pt x="29" y="729"/>
                  </a:lnTo>
                  <a:lnTo>
                    <a:pt x="41" y="762"/>
                  </a:lnTo>
                  <a:lnTo>
                    <a:pt x="55" y="794"/>
                  </a:lnTo>
                  <a:lnTo>
                    <a:pt x="71" y="824"/>
                  </a:lnTo>
                  <a:lnTo>
                    <a:pt x="90" y="854"/>
                  </a:lnTo>
                  <a:lnTo>
                    <a:pt x="109" y="882"/>
                  </a:lnTo>
                  <a:lnTo>
                    <a:pt x="130" y="910"/>
                  </a:lnTo>
                  <a:lnTo>
                    <a:pt x="153" y="935"/>
                  </a:lnTo>
                  <a:lnTo>
                    <a:pt x="179" y="959"/>
                  </a:lnTo>
                  <a:lnTo>
                    <a:pt x="204" y="981"/>
                  </a:lnTo>
                  <a:lnTo>
                    <a:pt x="232" y="1002"/>
                  </a:lnTo>
                  <a:lnTo>
                    <a:pt x="260" y="1021"/>
                  </a:lnTo>
                  <a:lnTo>
                    <a:pt x="275" y="999"/>
                  </a:lnTo>
                  <a:lnTo>
                    <a:pt x="248" y="981"/>
                  </a:lnTo>
                  <a:lnTo>
                    <a:pt x="222" y="961"/>
                  </a:lnTo>
                  <a:lnTo>
                    <a:pt x="197" y="941"/>
                  </a:lnTo>
                  <a:lnTo>
                    <a:pt x="174" y="918"/>
                  </a:lnTo>
                  <a:lnTo>
                    <a:pt x="152" y="893"/>
                  </a:lnTo>
                  <a:lnTo>
                    <a:pt x="131" y="867"/>
                  </a:lnTo>
                  <a:lnTo>
                    <a:pt x="113" y="841"/>
                  </a:lnTo>
                  <a:lnTo>
                    <a:pt x="96" y="812"/>
                  </a:lnTo>
                  <a:lnTo>
                    <a:pt x="80" y="783"/>
                  </a:lnTo>
                  <a:lnTo>
                    <a:pt x="66" y="753"/>
                  </a:lnTo>
                  <a:lnTo>
                    <a:pt x="54" y="722"/>
                  </a:lnTo>
                  <a:lnTo>
                    <a:pt x="45" y="690"/>
                  </a:lnTo>
                  <a:lnTo>
                    <a:pt x="37" y="656"/>
                  </a:lnTo>
                  <a:lnTo>
                    <a:pt x="31" y="622"/>
                  </a:lnTo>
                  <a:lnTo>
                    <a:pt x="28" y="588"/>
                  </a:lnTo>
                  <a:lnTo>
                    <a:pt x="27" y="553"/>
                  </a:lnTo>
                  <a:lnTo>
                    <a:pt x="29" y="499"/>
                  </a:lnTo>
                  <a:lnTo>
                    <a:pt x="37" y="447"/>
                  </a:lnTo>
                  <a:lnTo>
                    <a:pt x="51" y="396"/>
                  </a:lnTo>
                  <a:lnTo>
                    <a:pt x="68" y="348"/>
                  </a:lnTo>
                  <a:lnTo>
                    <a:pt x="90" y="302"/>
                  </a:lnTo>
                  <a:lnTo>
                    <a:pt x="116" y="259"/>
                  </a:lnTo>
                  <a:lnTo>
                    <a:pt x="146" y="218"/>
                  </a:lnTo>
                  <a:lnTo>
                    <a:pt x="181" y="181"/>
                  </a:lnTo>
                  <a:lnTo>
                    <a:pt x="218" y="146"/>
                  </a:lnTo>
                  <a:lnTo>
                    <a:pt x="259" y="116"/>
                  </a:lnTo>
                  <a:lnTo>
                    <a:pt x="302" y="90"/>
                  </a:lnTo>
                  <a:lnTo>
                    <a:pt x="348" y="68"/>
                  </a:lnTo>
                  <a:lnTo>
                    <a:pt x="396" y="51"/>
                  </a:lnTo>
                  <a:lnTo>
                    <a:pt x="447" y="37"/>
                  </a:lnTo>
                  <a:lnTo>
                    <a:pt x="499" y="29"/>
                  </a:lnTo>
                  <a:lnTo>
                    <a:pt x="553" y="26"/>
                  </a:lnTo>
                  <a:lnTo>
                    <a:pt x="607" y="29"/>
                  </a:lnTo>
                  <a:lnTo>
                    <a:pt x="659" y="37"/>
                  </a:lnTo>
                  <a:lnTo>
                    <a:pt x="710" y="51"/>
                  </a:lnTo>
                  <a:lnTo>
                    <a:pt x="758" y="68"/>
                  </a:lnTo>
                  <a:lnTo>
                    <a:pt x="803" y="90"/>
                  </a:lnTo>
                  <a:lnTo>
                    <a:pt x="847" y="116"/>
                  </a:lnTo>
                  <a:lnTo>
                    <a:pt x="887" y="146"/>
                  </a:lnTo>
                  <a:lnTo>
                    <a:pt x="925" y="181"/>
                  </a:lnTo>
                  <a:lnTo>
                    <a:pt x="959" y="218"/>
                  </a:lnTo>
                  <a:lnTo>
                    <a:pt x="989" y="259"/>
                  </a:lnTo>
                  <a:lnTo>
                    <a:pt x="1015" y="302"/>
                  </a:lnTo>
                  <a:lnTo>
                    <a:pt x="1037" y="348"/>
                  </a:lnTo>
                  <a:lnTo>
                    <a:pt x="1056" y="396"/>
                  </a:lnTo>
                  <a:lnTo>
                    <a:pt x="1068" y="447"/>
                  </a:lnTo>
                  <a:lnTo>
                    <a:pt x="1076" y="499"/>
                  </a:lnTo>
                  <a:lnTo>
                    <a:pt x="1079" y="553"/>
                  </a:lnTo>
                  <a:lnTo>
                    <a:pt x="1076" y="607"/>
                  </a:lnTo>
                  <a:lnTo>
                    <a:pt x="1068" y="659"/>
                  </a:lnTo>
                  <a:lnTo>
                    <a:pt x="1056" y="709"/>
                  </a:lnTo>
                  <a:lnTo>
                    <a:pt x="1037" y="758"/>
                  </a:lnTo>
                  <a:lnTo>
                    <a:pt x="1015" y="804"/>
                  </a:lnTo>
                  <a:lnTo>
                    <a:pt x="989" y="846"/>
                  </a:lnTo>
                  <a:lnTo>
                    <a:pt x="959" y="888"/>
                  </a:lnTo>
                  <a:lnTo>
                    <a:pt x="925" y="925"/>
                  </a:lnTo>
                  <a:lnTo>
                    <a:pt x="887" y="959"/>
                  </a:lnTo>
                  <a:lnTo>
                    <a:pt x="847" y="989"/>
                  </a:lnTo>
                  <a:lnTo>
                    <a:pt x="803" y="1016"/>
                  </a:lnTo>
                  <a:lnTo>
                    <a:pt x="758" y="1037"/>
                  </a:lnTo>
                  <a:lnTo>
                    <a:pt x="710" y="1055"/>
                  </a:lnTo>
                  <a:lnTo>
                    <a:pt x="659" y="1068"/>
                  </a:lnTo>
                  <a:lnTo>
                    <a:pt x="607" y="1077"/>
                  </a:lnTo>
                  <a:lnTo>
                    <a:pt x="553" y="1079"/>
                  </a:lnTo>
                  <a:lnTo>
                    <a:pt x="535" y="1079"/>
                  </a:lnTo>
                  <a:lnTo>
                    <a:pt x="517" y="1078"/>
                  </a:lnTo>
                  <a:lnTo>
                    <a:pt x="500" y="1077"/>
                  </a:lnTo>
                  <a:lnTo>
                    <a:pt x="483" y="1074"/>
                  </a:lnTo>
                  <a:lnTo>
                    <a:pt x="466" y="1071"/>
                  </a:lnTo>
                  <a:lnTo>
                    <a:pt x="448" y="1068"/>
                  </a:lnTo>
                  <a:lnTo>
                    <a:pt x="431" y="1064"/>
                  </a:lnTo>
                  <a:lnTo>
                    <a:pt x="415" y="1060"/>
                  </a:lnTo>
                  <a:lnTo>
                    <a:pt x="399" y="1055"/>
                  </a:lnTo>
                  <a:lnTo>
                    <a:pt x="383" y="1050"/>
                  </a:lnTo>
                  <a:lnTo>
                    <a:pt x="366" y="1044"/>
                  </a:lnTo>
                  <a:lnTo>
                    <a:pt x="350" y="1037"/>
                  </a:lnTo>
                  <a:lnTo>
                    <a:pt x="335" y="1030"/>
                  </a:lnTo>
                  <a:lnTo>
                    <a:pt x="320" y="1024"/>
                  </a:lnTo>
                  <a:lnTo>
                    <a:pt x="305" y="1016"/>
                  </a:lnTo>
                  <a:lnTo>
                    <a:pt x="290" y="1007"/>
                  </a:lnTo>
                  <a:lnTo>
                    <a:pt x="275" y="1030"/>
                  </a:lnTo>
                  <a:lnTo>
                    <a:pt x="290" y="1039"/>
                  </a:lnTo>
                  <a:lnTo>
                    <a:pt x="307" y="1047"/>
                  </a:lnTo>
                  <a:lnTo>
                    <a:pt x="323" y="1055"/>
                  </a:lnTo>
                  <a:lnTo>
                    <a:pt x="339" y="1062"/>
                  </a:lnTo>
                  <a:lnTo>
                    <a:pt x="356" y="1068"/>
                  </a:lnTo>
                  <a:lnTo>
                    <a:pt x="372" y="1074"/>
                  </a:lnTo>
                  <a:lnTo>
                    <a:pt x="390" y="1080"/>
                  </a:lnTo>
                  <a:lnTo>
                    <a:pt x="407" y="1085"/>
                  </a:lnTo>
                  <a:lnTo>
                    <a:pt x="424" y="1089"/>
                  </a:lnTo>
                  <a:lnTo>
                    <a:pt x="443" y="1093"/>
                  </a:lnTo>
                  <a:lnTo>
                    <a:pt x="460" y="1096"/>
                  </a:lnTo>
                  <a:lnTo>
                    <a:pt x="478" y="1098"/>
                  </a:lnTo>
                  <a:lnTo>
                    <a:pt x="497" y="1101"/>
                  </a:lnTo>
                  <a:lnTo>
                    <a:pt x="515" y="1102"/>
                  </a:lnTo>
                  <a:lnTo>
                    <a:pt x="535" y="1103"/>
                  </a:lnTo>
                  <a:lnTo>
                    <a:pt x="553" y="1103"/>
                  </a:lnTo>
                  <a:lnTo>
                    <a:pt x="610" y="1101"/>
                  </a:lnTo>
                  <a:lnTo>
                    <a:pt x="665" y="1092"/>
                  </a:lnTo>
                  <a:lnTo>
                    <a:pt x="718" y="1079"/>
                  </a:lnTo>
                  <a:lnTo>
                    <a:pt x="767" y="1060"/>
                  </a:lnTo>
                  <a:lnTo>
                    <a:pt x="816" y="1037"/>
                  </a:lnTo>
                  <a:lnTo>
                    <a:pt x="862" y="1010"/>
                  </a:lnTo>
                  <a:lnTo>
                    <a:pt x="903" y="978"/>
                  </a:lnTo>
                  <a:lnTo>
                    <a:pt x="943" y="942"/>
                  </a:lnTo>
                  <a:lnTo>
                    <a:pt x="978" y="903"/>
                  </a:lnTo>
                  <a:lnTo>
                    <a:pt x="1011" y="861"/>
                  </a:lnTo>
                  <a:lnTo>
                    <a:pt x="1038" y="815"/>
                  </a:lnTo>
                  <a:lnTo>
                    <a:pt x="1061" y="767"/>
                  </a:lnTo>
                  <a:lnTo>
                    <a:pt x="1080" y="717"/>
                  </a:lnTo>
                  <a:lnTo>
                    <a:pt x="1092" y="664"/>
                  </a:lnTo>
                  <a:lnTo>
                    <a:pt x="1102" y="609"/>
                  </a:lnTo>
                  <a:lnTo>
                    <a:pt x="1104" y="553"/>
                  </a:lnTo>
                  <a:lnTo>
                    <a:pt x="1102" y="496"/>
                  </a:lnTo>
                  <a:lnTo>
                    <a:pt x="1092" y="441"/>
                  </a:lnTo>
                  <a:lnTo>
                    <a:pt x="1080" y="388"/>
                  </a:lnTo>
                  <a:lnTo>
                    <a:pt x="1061" y="337"/>
                  </a:lnTo>
                  <a:lnTo>
                    <a:pt x="1038" y="289"/>
                  </a:lnTo>
                  <a:lnTo>
                    <a:pt x="1011" y="244"/>
                  </a:lnTo>
                  <a:lnTo>
                    <a:pt x="978" y="201"/>
                  </a:lnTo>
                  <a:lnTo>
                    <a:pt x="943" y="162"/>
                  </a:lnTo>
                  <a:lnTo>
                    <a:pt x="903" y="127"/>
                  </a:lnTo>
                  <a:lnTo>
                    <a:pt x="862" y="94"/>
                  </a:lnTo>
                  <a:lnTo>
                    <a:pt x="816" y="67"/>
                  </a:lnTo>
                  <a:lnTo>
                    <a:pt x="767" y="44"/>
                  </a:lnTo>
                  <a:lnTo>
                    <a:pt x="718" y="25"/>
                  </a:lnTo>
                  <a:lnTo>
                    <a:pt x="665" y="12"/>
                  </a:lnTo>
                  <a:lnTo>
                    <a:pt x="610" y="2"/>
                  </a:lnTo>
                  <a:lnTo>
                    <a:pt x="55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6"/>
            <p:cNvSpPr>
              <a:spLocks/>
            </p:cNvSpPr>
            <p:nvPr/>
          </p:nvSpPr>
          <p:spPr bwMode="auto">
            <a:xfrm>
              <a:off x="747" y="2179"/>
              <a:ext cx="526" cy="526"/>
            </a:xfrm>
            <a:custGeom>
              <a:avLst/>
              <a:gdLst>
                <a:gd name="T0" fmla="*/ 25 w 1052"/>
                <a:gd name="T1" fmla="*/ 424 h 1053"/>
                <a:gd name="T2" fmla="*/ 77 w 1052"/>
                <a:gd name="T3" fmla="*/ 283 h 1053"/>
                <a:gd name="T4" fmla="*/ 164 w 1052"/>
                <a:gd name="T5" fmla="*/ 165 h 1053"/>
                <a:gd name="T6" fmla="*/ 282 w 1052"/>
                <a:gd name="T7" fmla="*/ 78 h 1053"/>
                <a:gd name="T8" fmla="*/ 424 w 1052"/>
                <a:gd name="T9" fmla="*/ 26 h 1053"/>
                <a:gd name="T10" fmla="*/ 578 w 1052"/>
                <a:gd name="T11" fmla="*/ 18 h 1053"/>
                <a:gd name="T12" fmla="*/ 725 w 1052"/>
                <a:gd name="T13" fmla="*/ 56 h 1053"/>
                <a:gd name="T14" fmla="*/ 851 w 1052"/>
                <a:gd name="T15" fmla="*/ 132 h 1053"/>
                <a:gd name="T16" fmla="*/ 949 w 1052"/>
                <a:gd name="T17" fmla="*/ 241 h 1053"/>
                <a:gd name="T18" fmla="*/ 1014 w 1052"/>
                <a:gd name="T19" fmla="*/ 375 h 1053"/>
                <a:gd name="T20" fmla="*/ 1037 w 1052"/>
                <a:gd name="T21" fmla="*/ 527 h 1053"/>
                <a:gd name="T22" fmla="*/ 1014 w 1052"/>
                <a:gd name="T23" fmla="*/ 679 h 1053"/>
                <a:gd name="T24" fmla="*/ 949 w 1052"/>
                <a:gd name="T25" fmla="*/ 812 h 1053"/>
                <a:gd name="T26" fmla="*/ 851 w 1052"/>
                <a:gd name="T27" fmla="*/ 922 h 1053"/>
                <a:gd name="T28" fmla="*/ 725 w 1052"/>
                <a:gd name="T29" fmla="*/ 998 h 1053"/>
                <a:gd name="T30" fmla="*/ 578 w 1052"/>
                <a:gd name="T31" fmla="*/ 1036 h 1053"/>
                <a:gd name="T32" fmla="*/ 492 w 1052"/>
                <a:gd name="T33" fmla="*/ 1037 h 1053"/>
                <a:gd name="T34" fmla="*/ 441 w 1052"/>
                <a:gd name="T35" fmla="*/ 1031 h 1053"/>
                <a:gd name="T36" fmla="*/ 392 w 1052"/>
                <a:gd name="T37" fmla="*/ 1019 h 1053"/>
                <a:gd name="T38" fmla="*/ 345 w 1052"/>
                <a:gd name="T39" fmla="*/ 1004 h 1053"/>
                <a:gd name="T40" fmla="*/ 300 w 1052"/>
                <a:gd name="T41" fmla="*/ 985 h 1053"/>
                <a:gd name="T42" fmla="*/ 263 w 1052"/>
                <a:gd name="T43" fmla="*/ 981 h 1053"/>
                <a:gd name="T44" fmla="*/ 308 w 1052"/>
                <a:gd name="T45" fmla="*/ 1004 h 1053"/>
                <a:gd name="T46" fmla="*/ 356 w 1052"/>
                <a:gd name="T47" fmla="*/ 1024 h 1053"/>
                <a:gd name="T48" fmla="*/ 404 w 1052"/>
                <a:gd name="T49" fmla="*/ 1038 h 1053"/>
                <a:gd name="T50" fmla="*/ 456 w 1052"/>
                <a:gd name="T51" fmla="*/ 1048 h 1053"/>
                <a:gd name="T52" fmla="*/ 508 w 1052"/>
                <a:gd name="T53" fmla="*/ 1053 h 1053"/>
                <a:gd name="T54" fmla="*/ 632 w 1052"/>
                <a:gd name="T55" fmla="*/ 1042 h 1053"/>
                <a:gd name="T56" fmla="*/ 776 w 1052"/>
                <a:gd name="T57" fmla="*/ 990 h 1053"/>
                <a:gd name="T58" fmla="*/ 898 w 1052"/>
                <a:gd name="T59" fmla="*/ 899 h 1053"/>
                <a:gd name="T60" fmla="*/ 988 w 1052"/>
                <a:gd name="T61" fmla="*/ 778 h 1053"/>
                <a:gd name="T62" fmla="*/ 1041 w 1052"/>
                <a:gd name="T63" fmla="*/ 633 h 1053"/>
                <a:gd name="T64" fmla="*/ 1049 w 1052"/>
                <a:gd name="T65" fmla="*/ 473 h 1053"/>
                <a:gd name="T66" fmla="*/ 1010 w 1052"/>
                <a:gd name="T67" fmla="*/ 322 h 1053"/>
                <a:gd name="T68" fmla="*/ 932 w 1052"/>
                <a:gd name="T69" fmla="*/ 192 h 1053"/>
                <a:gd name="T70" fmla="*/ 820 w 1052"/>
                <a:gd name="T71" fmla="*/ 90 h 1053"/>
                <a:gd name="T72" fmla="*/ 683 w 1052"/>
                <a:gd name="T73" fmla="*/ 25 h 1053"/>
                <a:gd name="T74" fmla="*/ 526 w 1052"/>
                <a:gd name="T75" fmla="*/ 0 h 1053"/>
                <a:gd name="T76" fmla="*/ 369 w 1052"/>
                <a:gd name="T77" fmla="*/ 25 h 1053"/>
                <a:gd name="T78" fmla="*/ 232 w 1052"/>
                <a:gd name="T79" fmla="*/ 90 h 1053"/>
                <a:gd name="T80" fmla="*/ 119 w 1052"/>
                <a:gd name="T81" fmla="*/ 192 h 1053"/>
                <a:gd name="T82" fmla="*/ 41 w 1052"/>
                <a:gd name="T83" fmla="*/ 322 h 1053"/>
                <a:gd name="T84" fmla="*/ 2 w 1052"/>
                <a:gd name="T85" fmla="*/ 473 h 1053"/>
                <a:gd name="T86" fmla="*/ 4 w 1052"/>
                <a:gd name="T87" fmla="*/ 596 h 1053"/>
                <a:gd name="T88" fmla="*/ 27 w 1052"/>
                <a:gd name="T89" fmla="*/ 696 h 1053"/>
                <a:gd name="T90" fmla="*/ 69 w 1052"/>
                <a:gd name="T91" fmla="*/ 786 h 1053"/>
                <a:gd name="T92" fmla="*/ 125 w 1052"/>
                <a:gd name="T93" fmla="*/ 867 h 1053"/>
                <a:gd name="T94" fmla="*/ 195 w 1052"/>
                <a:gd name="T95" fmla="*/ 935 h 1053"/>
                <a:gd name="T96" fmla="*/ 258 w 1052"/>
                <a:gd name="T97" fmla="*/ 962 h 1053"/>
                <a:gd name="T98" fmla="*/ 180 w 1052"/>
                <a:gd name="T99" fmla="*/ 903 h 1053"/>
                <a:gd name="T100" fmla="*/ 116 w 1052"/>
                <a:gd name="T101" fmla="*/ 833 h 1053"/>
                <a:gd name="T102" fmla="*/ 66 w 1052"/>
                <a:gd name="T103" fmla="*/ 751 h 1053"/>
                <a:gd name="T104" fmla="*/ 32 w 1052"/>
                <a:gd name="T105" fmla="*/ 659 h 1053"/>
                <a:gd name="T106" fmla="*/ 16 w 1052"/>
                <a:gd name="T107" fmla="*/ 561 h 1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52" h="1053">
                  <a:moveTo>
                    <a:pt x="14" y="527"/>
                  </a:moveTo>
                  <a:lnTo>
                    <a:pt x="17" y="475"/>
                  </a:lnTo>
                  <a:lnTo>
                    <a:pt x="25" y="424"/>
                  </a:lnTo>
                  <a:lnTo>
                    <a:pt x="38" y="375"/>
                  </a:lnTo>
                  <a:lnTo>
                    <a:pt x="55" y="327"/>
                  </a:lnTo>
                  <a:lnTo>
                    <a:pt x="77" y="283"/>
                  </a:lnTo>
                  <a:lnTo>
                    <a:pt x="102" y="241"/>
                  </a:lnTo>
                  <a:lnTo>
                    <a:pt x="131" y="202"/>
                  </a:lnTo>
                  <a:lnTo>
                    <a:pt x="164" y="165"/>
                  </a:lnTo>
                  <a:lnTo>
                    <a:pt x="201" y="132"/>
                  </a:lnTo>
                  <a:lnTo>
                    <a:pt x="240" y="103"/>
                  </a:lnTo>
                  <a:lnTo>
                    <a:pt x="282" y="78"/>
                  </a:lnTo>
                  <a:lnTo>
                    <a:pt x="327" y="56"/>
                  </a:lnTo>
                  <a:lnTo>
                    <a:pt x="374" y="38"/>
                  </a:lnTo>
                  <a:lnTo>
                    <a:pt x="424" y="26"/>
                  </a:lnTo>
                  <a:lnTo>
                    <a:pt x="474" y="18"/>
                  </a:lnTo>
                  <a:lnTo>
                    <a:pt x="526" y="15"/>
                  </a:lnTo>
                  <a:lnTo>
                    <a:pt x="578" y="18"/>
                  </a:lnTo>
                  <a:lnTo>
                    <a:pt x="629" y="26"/>
                  </a:lnTo>
                  <a:lnTo>
                    <a:pt x="678" y="38"/>
                  </a:lnTo>
                  <a:lnTo>
                    <a:pt x="725" y="56"/>
                  </a:lnTo>
                  <a:lnTo>
                    <a:pt x="769" y="78"/>
                  </a:lnTo>
                  <a:lnTo>
                    <a:pt x="812" y="103"/>
                  </a:lnTo>
                  <a:lnTo>
                    <a:pt x="851" y="132"/>
                  </a:lnTo>
                  <a:lnTo>
                    <a:pt x="887" y="165"/>
                  </a:lnTo>
                  <a:lnTo>
                    <a:pt x="920" y="202"/>
                  </a:lnTo>
                  <a:lnTo>
                    <a:pt x="949" y="241"/>
                  </a:lnTo>
                  <a:lnTo>
                    <a:pt x="976" y="283"/>
                  </a:lnTo>
                  <a:lnTo>
                    <a:pt x="996" y="327"/>
                  </a:lnTo>
                  <a:lnTo>
                    <a:pt x="1014" y="375"/>
                  </a:lnTo>
                  <a:lnTo>
                    <a:pt x="1026" y="424"/>
                  </a:lnTo>
                  <a:lnTo>
                    <a:pt x="1034" y="475"/>
                  </a:lnTo>
                  <a:lnTo>
                    <a:pt x="1037" y="527"/>
                  </a:lnTo>
                  <a:lnTo>
                    <a:pt x="1034" y="578"/>
                  </a:lnTo>
                  <a:lnTo>
                    <a:pt x="1026" y="629"/>
                  </a:lnTo>
                  <a:lnTo>
                    <a:pt x="1014" y="679"/>
                  </a:lnTo>
                  <a:lnTo>
                    <a:pt x="996" y="726"/>
                  </a:lnTo>
                  <a:lnTo>
                    <a:pt x="976" y="771"/>
                  </a:lnTo>
                  <a:lnTo>
                    <a:pt x="949" y="812"/>
                  </a:lnTo>
                  <a:lnTo>
                    <a:pt x="920" y="851"/>
                  </a:lnTo>
                  <a:lnTo>
                    <a:pt x="887" y="888"/>
                  </a:lnTo>
                  <a:lnTo>
                    <a:pt x="851" y="922"/>
                  </a:lnTo>
                  <a:lnTo>
                    <a:pt x="812" y="950"/>
                  </a:lnTo>
                  <a:lnTo>
                    <a:pt x="769" y="976"/>
                  </a:lnTo>
                  <a:lnTo>
                    <a:pt x="725" y="998"/>
                  </a:lnTo>
                  <a:lnTo>
                    <a:pt x="678" y="1015"/>
                  </a:lnTo>
                  <a:lnTo>
                    <a:pt x="629" y="1028"/>
                  </a:lnTo>
                  <a:lnTo>
                    <a:pt x="578" y="1036"/>
                  </a:lnTo>
                  <a:lnTo>
                    <a:pt x="526" y="1038"/>
                  </a:lnTo>
                  <a:lnTo>
                    <a:pt x="509" y="1038"/>
                  </a:lnTo>
                  <a:lnTo>
                    <a:pt x="492" y="1037"/>
                  </a:lnTo>
                  <a:lnTo>
                    <a:pt x="474" y="1036"/>
                  </a:lnTo>
                  <a:lnTo>
                    <a:pt x="457" y="1033"/>
                  </a:lnTo>
                  <a:lnTo>
                    <a:pt x="441" y="1031"/>
                  </a:lnTo>
                  <a:lnTo>
                    <a:pt x="425" y="1028"/>
                  </a:lnTo>
                  <a:lnTo>
                    <a:pt x="407" y="1024"/>
                  </a:lnTo>
                  <a:lnTo>
                    <a:pt x="392" y="1019"/>
                  </a:lnTo>
                  <a:lnTo>
                    <a:pt x="376" y="1015"/>
                  </a:lnTo>
                  <a:lnTo>
                    <a:pt x="360" y="1010"/>
                  </a:lnTo>
                  <a:lnTo>
                    <a:pt x="345" y="1004"/>
                  </a:lnTo>
                  <a:lnTo>
                    <a:pt x="330" y="999"/>
                  </a:lnTo>
                  <a:lnTo>
                    <a:pt x="315" y="992"/>
                  </a:lnTo>
                  <a:lnTo>
                    <a:pt x="300" y="985"/>
                  </a:lnTo>
                  <a:lnTo>
                    <a:pt x="285" y="978"/>
                  </a:lnTo>
                  <a:lnTo>
                    <a:pt x="271" y="970"/>
                  </a:lnTo>
                  <a:lnTo>
                    <a:pt x="263" y="981"/>
                  </a:lnTo>
                  <a:lnTo>
                    <a:pt x="278" y="990"/>
                  </a:lnTo>
                  <a:lnTo>
                    <a:pt x="293" y="998"/>
                  </a:lnTo>
                  <a:lnTo>
                    <a:pt x="308" y="1004"/>
                  </a:lnTo>
                  <a:lnTo>
                    <a:pt x="323" y="1011"/>
                  </a:lnTo>
                  <a:lnTo>
                    <a:pt x="339" y="1018"/>
                  </a:lnTo>
                  <a:lnTo>
                    <a:pt x="356" y="1024"/>
                  </a:lnTo>
                  <a:lnTo>
                    <a:pt x="372" y="1029"/>
                  </a:lnTo>
                  <a:lnTo>
                    <a:pt x="388" y="1034"/>
                  </a:lnTo>
                  <a:lnTo>
                    <a:pt x="404" y="1038"/>
                  </a:lnTo>
                  <a:lnTo>
                    <a:pt x="421" y="1042"/>
                  </a:lnTo>
                  <a:lnTo>
                    <a:pt x="439" y="1045"/>
                  </a:lnTo>
                  <a:lnTo>
                    <a:pt x="456" y="1048"/>
                  </a:lnTo>
                  <a:lnTo>
                    <a:pt x="473" y="1051"/>
                  </a:lnTo>
                  <a:lnTo>
                    <a:pt x="490" y="1052"/>
                  </a:lnTo>
                  <a:lnTo>
                    <a:pt x="508" y="1053"/>
                  </a:lnTo>
                  <a:lnTo>
                    <a:pt x="526" y="1053"/>
                  </a:lnTo>
                  <a:lnTo>
                    <a:pt x="580" y="1051"/>
                  </a:lnTo>
                  <a:lnTo>
                    <a:pt x="632" y="1042"/>
                  </a:lnTo>
                  <a:lnTo>
                    <a:pt x="683" y="1029"/>
                  </a:lnTo>
                  <a:lnTo>
                    <a:pt x="731" y="1011"/>
                  </a:lnTo>
                  <a:lnTo>
                    <a:pt x="776" y="990"/>
                  </a:lnTo>
                  <a:lnTo>
                    <a:pt x="820" y="963"/>
                  </a:lnTo>
                  <a:lnTo>
                    <a:pt x="860" y="933"/>
                  </a:lnTo>
                  <a:lnTo>
                    <a:pt x="898" y="899"/>
                  </a:lnTo>
                  <a:lnTo>
                    <a:pt x="932" y="862"/>
                  </a:lnTo>
                  <a:lnTo>
                    <a:pt x="962" y="820"/>
                  </a:lnTo>
                  <a:lnTo>
                    <a:pt x="988" y="778"/>
                  </a:lnTo>
                  <a:lnTo>
                    <a:pt x="1010" y="732"/>
                  </a:lnTo>
                  <a:lnTo>
                    <a:pt x="1029" y="683"/>
                  </a:lnTo>
                  <a:lnTo>
                    <a:pt x="1041" y="633"/>
                  </a:lnTo>
                  <a:lnTo>
                    <a:pt x="1049" y="581"/>
                  </a:lnTo>
                  <a:lnTo>
                    <a:pt x="1052" y="527"/>
                  </a:lnTo>
                  <a:lnTo>
                    <a:pt x="1049" y="473"/>
                  </a:lnTo>
                  <a:lnTo>
                    <a:pt x="1041" y="421"/>
                  </a:lnTo>
                  <a:lnTo>
                    <a:pt x="1029" y="370"/>
                  </a:lnTo>
                  <a:lnTo>
                    <a:pt x="1010" y="322"/>
                  </a:lnTo>
                  <a:lnTo>
                    <a:pt x="988" y="276"/>
                  </a:lnTo>
                  <a:lnTo>
                    <a:pt x="962" y="233"/>
                  </a:lnTo>
                  <a:lnTo>
                    <a:pt x="932" y="192"/>
                  </a:lnTo>
                  <a:lnTo>
                    <a:pt x="898" y="155"/>
                  </a:lnTo>
                  <a:lnTo>
                    <a:pt x="860" y="120"/>
                  </a:lnTo>
                  <a:lnTo>
                    <a:pt x="820" y="90"/>
                  </a:lnTo>
                  <a:lnTo>
                    <a:pt x="776" y="64"/>
                  </a:lnTo>
                  <a:lnTo>
                    <a:pt x="731" y="42"/>
                  </a:lnTo>
                  <a:lnTo>
                    <a:pt x="683" y="25"/>
                  </a:lnTo>
                  <a:lnTo>
                    <a:pt x="632" y="11"/>
                  </a:lnTo>
                  <a:lnTo>
                    <a:pt x="580" y="3"/>
                  </a:lnTo>
                  <a:lnTo>
                    <a:pt x="526" y="0"/>
                  </a:lnTo>
                  <a:lnTo>
                    <a:pt x="472" y="3"/>
                  </a:lnTo>
                  <a:lnTo>
                    <a:pt x="420" y="11"/>
                  </a:lnTo>
                  <a:lnTo>
                    <a:pt x="369" y="25"/>
                  </a:lnTo>
                  <a:lnTo>
                    <a:pt x="321" y="42"/>
                  </a:lnTo>
                  <a:lnTo>
                    <a:pt x="275" y="64"/>
                  </a:lnTo>
                  <a:lnTo>
                    <a:pt x="232" y="90"/>
                  </a:lnTo>
                  <a:lnTo>
                    <a:pt x="191" y="120"/>
                  </a:lnTo>
                  <a:lnTo>
                    <a:pt x="154" y="155"/>
                  </a:lnTo>
                  <a:lnTo>
                    <a:pt x="119" y="192"/>
                  </a:lnTo>
                  <a:lnTo>
                    <a:pt x="89" y="233"/>
                  </a:lnTo>
                  <a:lnTo>
                    <a:pt x="63" y="276"/>
                  </a:lnTo>
                  <a:lnTo>
                    <a:pt x="41" y="322"/>
                  </a:lnTo>
                  <a:lnTo>
                    <a:pt x="24" y="370"/>
                  </a:lnTo>
                  <a:lnTo>
                    <a:pt x="10" y="421"/>
                  </a:lnTo>
                  <a:lnTo>
                    <a:pt x="2" y="473"/>
                  </a:lnTo>
                  <a:lnTo>
                    <a:pt x="0" y="527"/>
                  </a:lnTo>
                  <a:lnTo>
                    <a:pt x="1" y="562"/>
                  </a:lnTo>
                  <a:lnTo>
                    <a:pt x="4" y="596"/>
                  </a:lnTo>
                  <a:lnTo>
                    <a:pt x="10" y="630"/>
                  </a:lnTo>
                  <a:lnTo>
                    <a:pt x="18" y="664"/>
                  </a:lnTo>
                  <a:lnTo>
                    <a:pt x="27" y="696"/>
                  </a:lnTo>
                  <a:lnTo>
                    <a:pt x="39" y="727"/>
                  </a:lnTo>
                  <a:lnTo>
                    <a:pt x="53" y="757"/>
                  </a:lnTo>
                  <a:lnTo>
                    <a:pt x="69" y="786"/>
                  </a:lnTo>
                  <a:lnTo>
                    <a:pt x="86" y="815"/>
                  </a:lnTo>
                  <a:lnTo>
                    <a:pt x="104" y="841"/>
                  </a:lnTo>
                  <a:lnTo>
                    <a:pt x="125" y="867"/>
                  </a:lnTo>
                  <a:lnTo>
                    <a:pt x="147" y="892"/>
                  </a:lnTo>
                  <a:lnTo>
                    <a:pt x="170" y="915"/>
                  </a:lnTo>
                  <a:lnTo>
                    <a:pt x="195" y="935"/>
                  </a:lnTo>
                  <a:lnTo>
                    <a:pt x="221" y="955"/>
                  </a:lnTo>
                  <a:lnTo>
                    <a:pt x="248" y="973"/>
                  </a:lnTo>
                  <a:lnTo>
                    <a:pt x="258" y="962"/>
                  </a:lnTo>
                  <a:lnTo>
                    <a:pt x="231" y="943"/>
                  </a:lnTo>
                  <a:lnTo>
                    <a:pt x="205" y="925"/>
                  </a:lnTo>
                  <a:lnTo>
                    <a:pt x="180" y="903"/>
                  </a:lnTo>
                  <a:lnTo>
                    <a:pt x="157" y="881"/>
                  </a:lnTo>
                  <a:lnTo>
                    <a:pt x="137" y="858"/>
                  </a:lnTo>
                  <a:lnTo>
                    <a:pt x="116" y="833"/>
                  </a:lnTo>
                  <a:lnTo>
                    <a:pt x="97" y="806"/>
                  </a:lnTo>
                  <a:lnTo>
                    <a:pt x="81" y="779"/>
                  </a:lnTo>
                  <a:lnTo>
                    <a:pt x="66" y="751"/>
                  </a:lnTo>
                  <a:lnTo>
                    <a:pt x="53" y="721"/>
                  </a:lnTo>
                  <a:lnTo>
                    <a:pt x="41" y="691"/>
                  </a:lnTo>
                  <a:lnTo>
                    <a:pt x="32" y="659"/>
                  </a:lnTo>
                  <a:lnTo>
                    <a:pt x="25" y="628"/>
                  </a:lnTo>
                  <a:lnTo>
                    <a:pt x="19" y="595"/>
                  </a:lnTo>
                  <a:lnTo>
                    <a:pt x="16" y="561"/>
                  </a:lnTo>
                  <a:lnTo>
                    <a:pt x="14" y="527"/>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7"/>
            <p:cNvSpPr>
              <a:spLocks/>
            </p:cNvSpPr>
            <p:nvPr/>
          </p:nvSpPr>
          <p:spPr bwMode="auto">
            <a:xfrm>
              <a:off x="755" y="2187"/>
              <a:ext cx="511" cy="511"/>
            </a:xfrm>
            <a:custGeom>
              <a:avLst/>
              <a:gdLst>
                <a:gd name="T0" fmla="*/ 1020 w 1023"/>
                <a:gd name="T1" fmla="*/ 460 h 1023"/>
                <a:gd name="T2" fmla="*/ 1000 w 1023"/>
                <a:gd name="T3" fmla="*/ 360 h 1023"/>
                <a:gd name="T4" fmla="*/ 962 w 1023"/>
                <a:gd name="T5" fmla="*/ 268 h 1023"/>
                <a:gd name="T6" fmla="*/ 906 w 1023"/>
                <a:gd name="T7" fmla="*/ 187 h 1023"/>
                <a:gd name="T8" fmla="*/ 837 w 1023"/>
                <a:gd name="T9" fmla="*/ 117 h 1023"/>
                <a:gd name="T10" fmla="*/ 755 w 1023"/>
                <a:gd name="T11" fmla="*/ 63 h 1023"/>
                <a:gd name="T12" fmla="*/ 664 w 1023"/>
                <a:gd name="T13" fmla="*/ 23 h 1023"/>
                <a:gd name="T14" fmla="*/ 564 w 1023"/>
                <a:gd name="T15" fmla="*/ 3 h 1023"/>
                <a:gd name="T16" fmla="*/ 460 w 1023"/>
                <a:gd name="T17" fmla="*/ 3 h 1023"/>
                <a:gd name="T18" fmla="*/ 360 w 1023"/>
                <a:gd name="T19" fmla="*/ 23 h 1023"/>
                <a:gd name="T20" fmla="*/ 268 w 1023"/>
                <a:gd name="T21" fmla="*/ 63 h 1023"/>
                <a:gd name="T22" fmla="*/ 187 w 1023"/>
                <a:gd name="T23" fmla="*/ 117 h 1023"/>
                <a:gd name="T24" fmla="*/ 117 w 1023"/>
                <a:gd name="T25" fmla="*/ 187 h 1023"/>
                <a:gd name="T26" fmla="*/ 63 w 1023"/>
                <a:gd name="T27" fmla="*/ 268 h 1023"/>
                <a:gd name="T28" fmla="*/ 24 w 1023"/>
                <a:gd name="T29" fmla="*/ 360 h 1023"/>
                <a:gd name="T30" fmla="*/ 3 w 1023"/>
                <a:gd name="T31" fmla="*/ 460 h 1023"/>
                <a:gd name="T32" fmla="*/ 2 w 1023"/>
                <a:gd name="T33" fmla="*/ 546 h 1023"/>
                <a:gd name="T34" fmla="*/ 11 w 1023"/>
                <a:gd name="T35" fmla="*/ 613 h 1023"/>
                <a:gd name="T36" fmla="*/ 27 w 1023"/>
                <a:gd name="T37" fmla="*/ 676 h 1023"/>
                <a:gd name="T38" fmla="*/ 52 w 1023"/>
                <a:gd name="T39" fmla="*/ 736 h 1023"/>
                <a:gd name="T40" fmla="*/ 83 w 1023"/>
                <a:gd name="T41" fmla="*/ 791 h 1023"/>
                <a:gd name="T42" fmla="*/ 123 w 1023"/>
                <a:gd name="T43" fmla="*/ 843 h 1023"/>
                <a:gd name="T44" fmla="*/ 166 w 1023"/>
                <a:gd name="T45" fmla="*/ 888 h 1023"/>
                <a:gd name="T46" fmla="*/ 217 w 1023"/>
                <a:gd name="T47" fmla="*/ 928 h 1023"/>
                <a:gd name="T48" fmla="*/ 453 w 1023"/>
                <a:gd name="T49" fmla="*/ 651 h 1023"/>
                <a:gd name="T50" fmla="*/ 416 w 1023"/>
                <a:gd name="T51" fmla="*/ 628 h 1023"/>
                <a:gd name="T52" fmla="*/ 387 w 1023"/>
                <a:gd name="T53" fmla="*/ 596 h 1023"/>
                <a:gd name="T54" fmla="*/ 368 w 1023"/>
                <a:gd name="T55" fmla="*/ 557 h 1023"/>
                <a:gd name="T56" fmla="*/ 361 w 1023"/>
                <a:gd name="T57" fmla="*/ 512 h 1023"/>
                <a:gd name="T58" fmla="*/ 373 w 1023"/>
                <a:gd name="T59" fmla="*/ 453 h 1023"/>
                <a:gd name="T60" fmla="*/ 406 w 1023"/>
                <a:gd name="T61" fmla="*/ 405 h 1023"/>
                <a:gd name="T62" fmla="*/ 453 w 1023"/>
                <a:gd name="T63" fmla="*/ 372 h 1023"/>
                <a:gd name="T64" fmla="*/ 512 w 1023"/>
                <a:gd name="T65" fmla="*/ 361 h 1023"/>
                <a:gd name="T66" fmla="*/ 571 w 1023"/>
                <a:gd name="T67" fmla="*/ 372 h 1023"/>
                <a:gd name="T68" fmla="*/ 619 w 1023"/>
                <a:gd name="T69" fmla="*/ 405 h 1023"/>
                <a:gd name="T70" fmla="*/ 652 w 1023"/>
                <a:gd name="T71" fmla="*/ 453 h 1023"/>
                <a:gd name="T72" fmla="*/ 663 w 1023"/>
                <a:gd name="T73" fmla="*/ 512 h 1023"/>
                <a:gd name="T74" fmla="*/ 652 w 1023"/>
                <a:gd name="T75" fmla="*/ 570 h 1023"/>
                <a:gd name="T76" fmla="*/ 619 w 1023"/>
                <a:gd name="T77" fmla="*/ 618 h 1023"/>
                <a:gd name="T78" fmla="*/ 571 w 1023"/>
                <a:gd name="T79" fmla="*/ 651 h 1023"/>
                <a:gd name="T80" fmla="*/ 512 w 1023"/>
                <a:gd name="T81" fmla="*/ 663 h 1023"/>
                <a:gd name="T82" fmla="*/ 497 w 1023"/>
                <a:gd name="T83" fmla="*/ 661 h 1023"/>
                <a:gd name="T84" fmla="*/ 483 w 1023"/>
                <a:gd name="T85" fmla="*/ 659 h 1023"/>
                <a:gd name="T86" fmla="*/ 470 w 1023"/>
                <a:gd name="T87" fmla="*/ 656 h 1023"/>
                <a:gd name="T88" fmla="*/ 457 w 1023"/>
                <a:gd name="T89" fmla="*/ 651 h 1023"/>
                <a:gd name="T90" fmla="*/ 271 w 1023"/>
                <a:gd name="T91" fmla="*/ 963 h 1023"/>
                <a:gd name="T92" fmla="*/ 301 w 1023"/>
                <a:gd name="T93" fmla="*/ 977 h 1023"/>
                <a:gd name="T94" fmla="*/ 331 w 1023"/>
                <a:gd name="T95" fmla="*/ 989 h 1023"/>
                <a:gd name="T96" fmla="*/ 362 w 1023"/>
                <a:gd name="T97" fmla="*/ 1000 h 1023"/>
                <a:gd name="T98" fmla="*/ 393 w 1023"/>
                <a:gd name="T99" fmla="*/ 1009 h 1023"/>
                <a:gd name="T100" fmla="*/ 427 w 1023"/>
                <a:gd name="T101" fmla="*/ 1016 h 1023"/>
                <a:gd name="T102" fmla="*/ 460 w 1023"/>
                <a:gd name="T103" fmla="*/ 1021 h 1023"/>
                <a:gd name="T104" fmla="*/ 495 w 1023"/>
                <a:gd name="T105" fmla="*/ 1023 h 1023"/>
                <a:gd name="T106" fmla="*/ 564 w 1023"/>
                <a:gd name="T107" fmla="*/ 1021 h 1023"/>
                <a:gd name="T108" fmla="*/ 664 w 1023"/>
                <a:gd name="T109" fmla="*/ 1000 h 1023"/>
                <a:gd name="T110" fmla="*/ 755 w 1023"/>
                <a:gd name="T111" fmla="*/ 961 h 1023"/>
                <a:gd name="T112" fmla="*/ 837 w 1023"/>
                <a:gd name="T113" fmla="*/ 907 h 1023"/>
                <a:gd name="T114" fmla="*/ 906 w 1023"/>
                <a:gd name="T115" fmla="*/ 836 h 1023"/>
                <a:gd name="T116" fmla="*/ 962 w 1023"/>
                <a:gd name="T117" fmla="*/ 756 h 1023"/>
                <a:gd name="T118" fmla="*/ 1000 w 1023"/>
                <a:gd name="T119" fmla="*/ 664 h 1023"/>
                <a:gd name="T120" fmla="*/ 1020 w 1023"/>
                <a:gd name="T121" fmla="*/ 563 h 10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23" h="1023">
                  <a:moveTo>
                    <a:pt x="1023" y="512"/>
                  </a:moveTo>
                  <a:lnTo>
                    <a:pt x="1020" y="460"/>
                  </a:lnTo>
                  <a:lnTo>
                    <a:pt x="1012" y="409"/>
                  </a:lnTo>
                  <a:lnTo>
                    <a:pt x="1000" y="360"/>
                  </a:lnTo>
                  <a:lnTo>
                    <a:pt x="982" y="312"/>
                  </a:lnTo>
                  <a:lnTo>
                    <a:pt x="962" y="268"/>
                  </a:lnTo>
                  <a:lnTo>
                    <a:pt x="935" y="226"/>
                  </a:lnTo>
                  <a:lnTo>
                    <a:pt x="906" y="187"/>
                  </a:lnTo>
                  <a:lnTo>
                    <a:pt x="873" y="150"/>
                  </a:lnTo>
                  <a:lnTo>
                    <a:pt x="837" y="117"/>
                  </a:lnTo>
                  <a:lnTo>
                    <a:pt x="798" y="88"/>
                  </a:lnTo>
                  <a:lnTo>
                    <a:pt x="755" y="63"/>
                  </a:lnTo>
                  <a:lnTo>
                    <a:pt x="711" y="41"/>
                  </a:lnTo>
                  <a:lnTo>
                    <a:pt x="664" y="23"/>
                  </a:lnTo>
                  <a:lnTo>
                    <a:pt x="615" y="11"/>
                  </a:lnTo>
                  <a:lnTo>
                    <a:pt x="564" y="3"/>
                  </a:lnTo>
                  <a:lnTo>
                    <a:pt x="512" y="0"/>
                  </a:lnTo>
                  <a:lnTo>
                    <a:pt x="460" y="3"/>
                  </a:lnTo>
                  <a:lnTo>
                    <a:pt x="410" y="11"/>
                  </a:lnTo>
                  <a:lnTo>
                    <a:pt x="360" y="23"/>
                  </a:lnTo>
                  <a:lnTo>
                    <a:pt x="313" y="41"/>
                  </a:lnTo>
                  <a:lnTo>
                    <a:pt x="268" y="63"/>
                  </a:lnTo>
                  <a:lnTo>
                    <a:pt x="226" y="88"/>
                  </a:lnTo>
                  <a:lnTo>
                    <a:pt x="187" y="117"/>
                  </a:lnTo>
                  <a:lnTo>
                    <a:pt x="150" y="150"/>
                  </a:lnTo>
                  <a:lnTo>
                    <a:pt x="117" y="187"/>
                  </a:lnTo>
                  <a:lnTo>
                    <a:pt x="88" y="226"/>
                  </a:lnTo>
                  <a:lnTo>
                    <a:pt x="63" y="268"/>
                  </a:lnTo>
                  <a:lnTo>
                    <a:pt x="41" y="312"/>
                  </a:lnTo>
                  <a:lnTo>
                    <a:pt x="24" y="360"/>
                  </a:lnTo>
                  <a:lnTo>
                    <a:pt x="11" y="409"/>
                  </a:lnTo>
                  <a:lnTo>
                    <a:pt x="3" y="460"/>
                  </a:lnTo>
                  <a:lnTo>
                    <a:pt x="0" y="512"/>
                  </a:lnTo>
                  <a:lnTo>
                    <a:pt x="2" y="546"/>
                  </a:lnTo>
                  <a:lnTo>
                    <a:pt x="5" y="580"/>
                  </a:lnTo>
                  <a:lnTo>
                    <a:pt x="11" y="613"/>
                  </a:lnTo>
                  <a:lnTo>
                    <a:pt x="18" y="644"/>
                  </a:lnTo>
                  <a:lnTo>
                    <a:pt x="27" y="676"/>
                  </a:lnTo>
                  <a:lnTo>
                    <a:pt x="39" y="706"/>
                  </a:lnTo>
                  <a:lnTo>
                    <a:pt x="52" y="736"/>
                  </a:lnTo>
                  <a:lnTo>
                    <a:pt x="67" y="764"/>
                  </a:lnTo>
                  <a:lnTo>
                    <a:pt x="83" y="791"/>
                  </a:lnTo>
                  <a:lnTo>
                    <a:pt x="102" y="818"/>
                  </a:lnTo>
                  <a:lnTo>
                    <a:pt x="123" y="843"/>
                  </a:lnTo>
                  <a:lnTo>
                    <a:pt x="143" y="866"/>
                  </a:lnTo>
                  <a:lnTo>
                    <a:pt x="166" y="888"/>
                  </a:lnTo>
                  <a:lnTo>
                    <a:pt x="191" y="910"/>
                  </a:lnTo>
                  <a:lnTo>
                    <a:pt x="217" y="928"/>
                  </a:lnTo>
                  <a:lnTo>
                    <a:pt x="244" y="947"/>
                  </a:lnTo>
                  <a:lnTo>
                    <a:pt x="453" y="651"/>
                  </a:lnTo>
                  <a:lnTo>
                    <a:pt x="434" y="641"/>
                  </a:lnTo>
                  <a:lnTo>
                    <a:pt x="416" y="628"/>
                  </a:lnTo>
                  <a:lnTo>
                    <a:pt x="400" y="613"/>
                  </a:lnTo>
                  <a:lnTo>
                    <a:pt x="387" y="596"/>
                  </a:lnTo>
                  <a:lnTo>
                    <a:pt x="376" y="577"/>
                  </a:lnTo>
                  <a:lnTo>
                    <a:pt x="368" y="557"/>
                  </a:lnTo>
                  <a:lnTo>
                    <a:pt x="363" y="535"/>
                  </a:lnTo>
                  <a:lnTo>
                    <a:pt x="361" y="512"/>
                  </a:lnTo>
                  <a:lnTo>
                    <a:pt x="365" y="482"/>
                  </a:lnTo>
                  <a:lnTo>
                    <a:pt x="373" y="453"/>
                  </a:lnTo>
                  <a:lnTo>
                    <a:pt x="387" y="428"/>
                  </a:lnTo>
                  <a:lnTo>
                    <a:pt x="406" y="405"/>
                  </a:lnTo>
                  <a:lnTo>
                    <a:pt x="428" y="386"/>
                  </a:lnTo>
                  <a:lnTo>
                    <a:pt x="453" y="372"/>
                  </a:lnTo>
                  <a:lnTo>
                    <a:pt x="482" y="364"/>
                  </a:lnTo>
                  <a:lnTo>
                    <a:pt x="512" y="361"/>
                  </a:lnTo>
                  <a:lnTo>
                    <a:pt x="542" y="364"/>
                  </a:lnTo>
                  <a:lnTo>
                    <a:pt x="571" y="372"/>
                  </a:lnTo>
                  <a:lnTo>
                    <a:pt x="596" y="386"/>
                  </a:lnTo>
                  <a:lnTo>
                    <a:pt x="619" y="405"/>
                  </a:lnTo>
                  <a:lnTo>
                    <a:pt x="638" y="428"/>
                  </a:lnTo>
                  <a:lnTo>
                    <a:pt x="652" y="453"/>
                  </a:lnTo>
                  <a:lnTo>
                    <a:pt x="660" y="482"/>
                  </a:lnTo>
                  <a:lnTo>
                    <a:pt x="663" y="512"/>
                  </a:lnTo>
                  <a:lnTo>
                    <a:pt x="660" y="542"/>
                  </a:lnTo>
                  <a:lnTo>
                    <a:pt x="652" y="570"/>
                  </a:lnTo>
                  <a:lnTo>
                    <a:pt x="638" y="596"/>
                  </a:lnTo>
                  <a:lnTo>
                    <a:pt x="619" y="618"/>
                  </a:lnTo>
                  <a:lnTo>
                    <a:pt x="596" y="637"/>
                  </a:lnTo>
                  <a:lnTo>
                    <a:pt x="571" y="651"/>
                  </a:lnTo>
                  <a:lnTo>
                    <a:pt x="542" y="659"/>
                  </a:lnTo>
                  <a:lnTo>
                    <a:pt x="512" y="663"/>
                  </a:lnTo>
                  <a:lnTo>
                    <a:pt x="505" y="663"/>
                  </a:lnTo>
                  <a:lnTo>
                    <a:pt x="497" y="661"/>
                  </a:lnTo>
                  <a:lnTo>
                    <a:pt x="490" y="660"/>
                  </a:lnTo>
                  <a:lnTo>
                    <a:pt x="483" y="659"/>
                  </a:lnTo>
                  <a:lnTo>
                    <a:pt x="476" y="658"/>
                  </a:lnTo>
                  <a:lnTo>
                    <a:pt x="470" y="656"/>
                  </a:lnTo>
                  <a:lnTo>
                    <a:pt x="464" y="653"/>
                  </a:lnTo>
                  <a:lnTo>
                    <a:pt x="457" y="651"/>
                  </a:lnTo>
                  <a:lnTo>
                    <a:pt x="257" y="955"/>
                  </a:lnTo>
                  <a:lnTo>
                    <a:pt x="271" y="963"/>
                  </a:lnTo>
                  <a:lnTo>
                    <a:pt x="286" y="970"/>
                  </a:lnTo>
                  <a:lnTo>
                    <a:pt x="301" y="977"/>
                  </a:lnTo>
                  <a:lnTo>
                    <a:pt x="316" y="984"/>
                  </a:lnTo>
                  <a:lnTo>
                    <a:pt x="331" y="989"/>
                  </a:lnTo>
                  <a:lnTo>
                    <a:pt x="346" y="995"/>
                  </a:lnTo>
                  <a:lnTo>
                    <a:pt x="362" y="1000"/>
                  </a:lnTo>
                  <a:lnTo>
                    <a:pt x="378" y="1004"/>
                  </a:lnTo>
                  <a:lnTo>
                    <a:pt x="393" y="1009"/>
                  </a:lnTo>
                  <a:lnTo>
                    <a:pt x="411" y="1013"/>
                  </a:lnTo>
                  <a:lnTo>
                    <a:pt x="427" y="1016"/>
                  </a:lnTo>
                  <a:lnTo>
                    <a:pt x="443" y="1018"/>
                  </a:lnTo>
                  <a:lnTo>
                    <a:pt x="460" y="1021"/>
                  </a:lnTo>
                  <a:lnTo>
                    <a:pt x="478" y="1022"/>
                  </a:lnTo>
                  <a:lnTo>
                    <a:pt x="495" y="1023"/>
                  </a:lnTo>
                  <a:lnTo>
                    <a:pt x="512" y="1023"/>
                  </a:lnTo>
                  <a:lnTo>
                    <a:pt x="564" y="1021"/>
                  </a:lnTo>
                  <a:lnTo>
                    <a:pt x="615" y="1013"/>
                  </a:lnTo>
                  <a:lnTo>
                    <a:pt x="664" y="1000"/>
                  </a:lnTo>
                  <a:lnTo>
                    <a:pt x="711" y="983"/>
                  </a:lnTo>
                  <a:lnTo>
                    <a:pt x="755" y="961"/>
                  </a:lnTo>
                  <a:lnTo>
                    <a:pt x="798" y="935"/>
                  </a:lnTo>
                  <a:lnTo>
                    <a:pt x="837" y="907"/>
                  </a:lnTo>
                  <a:lnTo>
                    <a:pt x="873" y="873"/>
                  </a:lnTo>
                  <a:lnTo>
                    <a:pt x="906" y="836"/>
                  </a:lnTo>
                  <a:lnTo>
                    <a:pt x="935" y="797"/>
                  </a:lnTo>
                  <a:lnTo>
                    <a:pt x="962" y="756"/>
                  </a:lnTo>
                  <a:lnTo>
                    <a:pt x="982" y="711"/>
                  </a:lnTo>
                  <a:lnTo>
                    <a:pt x="1000" y="664"/>
                  </a:lnTo>
                  <a:lnTo>
                    <a:pt x="1012" y="614"/>
                  </a:lnTo>
                  <a:lnTo>
                    <a:pt x="1020" y="563"/>
                  </a:lnTo>
                  <a:lnTo>
                    <a:pt x="1023" y="5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8"/>
            <p:cNvSpPr>
              <a:spLocks/>
            </p:cNvSpPr>
            <p:nvPr/>
          </p:nvSpPr>
          <p:spPr bwMode="auto">
            <a:xfrm>
              <a:off x="935" y="2367"/>
              <a:ext cx="151" cy="151"/>
            </a:xfrm>
            <a:custGeom>
              <a:avLst/>
              <a:gdLst>
                <a:gd name="T0" fmla="*/ 11 w 302"/>
                <a:gd name="T1" fmla="*/ 122 h 302"/>
                <a:gd name="T2" fmla="*/ 32 w 302"/>
                <a:gd name="T3" fmla="*/ 70 h 302"/>
                <a:gd name="T4" fmla="*/ 70 w 302"/>
                <a:gd name="T5" fmla="*/ 32 h 302"/>
                <a:gd name="T6" fmla="*/ 122 w 302"/>
                <a:gd name="T7" fmla="*/ 10 h 302"/>
                <a:gd name="T8" fmla="*/ 180 w 302"/>
                <a:gd name="T9" fmla="*/ 10 h 302"/>
                <a:gd name="T10" fmla="*/ 231 w 302"/>
                <a:gd name="T11" fmla="*/ 32 h 302"/>
                <a:gd name="T12" fmla="*/ 270 w 302"/>
                <a:gd name="T13" fmla="*/ 70 h 302"/>
                <a:gd name="T14" fmla="*/ 291 w 302"/>
                <a:gd name="T15" fmla="*/ 122 h 302"/>
                <a:gd name="T16" fmla="*/ 291 w 302"/>
                <a:gd name="T17" fmla="*/ 179 h 302"/>
                <a:gd name="T18" fmla="*/ 270 w 302"/>
                <a:gd name="T19" fmla="*/ 230 h 302"/>
                <a:gd name="T20" fmla="*/ 231 w 302"/>
                <a:gd name="T21" fmla="*/ 269 h 302"/>
                <a:gd name="T22" fmla="*/ 180 w 302"/>
                <a:gd name="T23" fmla="*/ 290 h 302"/>
                <a:gd name="T24" fmla="*/ 144 w 302"/>
                <a:gd name="T25" fmla="*/ 293 h 302"/>
                <a:gd name="T26" fmla="*/ 130 w 302"/>
                <a:gd name="T27" fmla="*/ 292 h 302"/>
                <a:gd name="T28" fmla="*/ 118 w 302"/>
                <a:gd name="T29" fmla="*/ 290 h 302"/>
                <a:gd name="T30" fmla="*/ 106 w 302"/>
                <a:gd name="T31" fmla="*/ 287 h 302"/>
                <a:gd name="T32" fmla="*/ 96 w 302"/>
                <a:gd name="T33" fmla="*/ 290 h 302"/>
                <a:gd name="T34" fmla="*/ 109 w 302"/>
                <a:gd name="T35" fmla="*/ 295 h 302"/>
                <a:gd name="T36" fmla="*/ 122 w 302"/>
                <a:gd name="T37" fmla="*/ 298 h 302"/>
                <a:gd name="T38" fmla="*/ 136 w 302"/>
                <a:gd name="T39" fmla="*/ 300 h 302"/>
                <a:gd name="T40" fmla="*/ 151 w 302"/>
                <a:gd name="T41" fmla="*/ 302 h 302"/>
                <a:gd name="T42" fmla="*/ 210 w 302"/>
                <a:gd name="T43" fmla="*/ 290 h 302"/>
                <a:gd name="T44" fmla="*/ 258 w 302"/>
                <a:gd name="T45" fmla="*/ 257 h 302"/>
                <a:gd name="T46" fmla="*/ 291 w 302"/>
                <a:gd name="T47" fmla="*/ 209 h 302"/>
                <a:gd name="T48" fmla="*/ 302 w 302"/>
                <a:gd name="T49" fmla="*/ 151 h 302"/>
                <a:gd name="T50" fmla="*/ 291 w 302"/>
                <a:gd name="T51" fmla="*/ 92 h 302"/>
                <a:gd name="T52" fmla="*/ 258 w 302"/>
                <a:gd name="T53" fmla="*/ 44 h 302"/>
                <a:gd name="T54" fmla="*/ 210 w 302"/>
                <a:gd name="T55" fmla="*/ 11 h 302"/>
                <a:gd name="T56" fmla="*/ 151 w 302"/>
                <a:gd name="T57" fmla="*/ 0 h 302"/>
                <a:gd name="T58" fmla="*/ 92 w 302"/>
                <a:gd name="T59" fmla="*/ 11 h 302"/>
                <a:gd name="T60" fmla="*/ 45 w 302"/>
                <a:gd name="T61" fmla="*/ 44 h 302"/>
                <a:gd name="T62" fmla="*/ 12 w 302"/>
                <a:gd name="T63" fmla="*/ 92 h 302"/>
                <a:gd name="T64" fmla="*/ 0 w 302"/>
                <a:gd name="T65" fmla="*/ 151 h 302"/>
                <a:gd name="T66" fmla="*/ 7 w 302"/>
                <a:gd name="T67" fmla="*/ 196 h 302"/>
                <a:gd name="T68" fmla="*/ 26 w 302"/>
                <a:gd name="T69" fmla="*/ 235 h 302"/>
                <a:gd name="T70" fmla="*/ 55 w 302"/>
                <a:gd name="T71" fmla="*/ 267 h 302"/>
                <a:gd name="T72" fmla="*/ 92 w 302"/>
                <a:gd name="T73" fmla="*/ 290 h 302"/>
                <a:gd name="T74" fmla="*/ 79 w 302"/>
                <a:gd name="T75" fmla="*/ 274 h 302"/>
                <a:gd name="T76" fmla="*/ 46 w 302"/>
                <a:gd name="T77" fmla="*/ 247 h 302"/>
                <a:gd name="T78" fmla="*/ 22 w 302"/>
                <a:gd name="T79" fmla="*/ 213 h 302"/>
                <a:gd name="T80" fmla="*/ 9 w 302"/>
                <a:gd name="T81" fmla="*/ 173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02" h="302">
                  <a:moveTo>
                    <a:pt x="8" y="151"/>
                  </a:moveTo>
                  <a:lnTo>
                    <a:pt x="11" y="122"/>
                  </a:lnTo>
                  <a:lnTo>
                    <a:pt x="20" y="95"/>
                  </a:lnTo>
                  <a:lnTo>
                    <a:pt x="32" y="70"/>
                  </a:lnTo>
                  <a:lnTo>
                    <a:pt x="50" y="49"/>
                  </a:lnTo>
                  <a:lnTo>
                    <a:pt x="70" y="32"/>
                  </a:lnTo>
                  <a:lnTo>
                    <a:pt x="96" y="19"/>
                  </a:lnTo>
                  <a:lnTo>
                    <a:pt x="122" y="10"/>
                  </a:lnTo>
                  <a:lnTo>
                    <a:pt x="151" y="8"/>
                  </a:lnTo>
                  <a:lnTo>
                    <a:pt x="180" y="10"/>
                  </a:lnTo>
                  <a:lnTo>
                    <a:pt x="206" y="19"/>
                  </a:lnTo>
                  <a:lnTo>
                    <a:pt x="231" y="32"/>
                  </a:lnTo>
                  <a:lnTo>
                    <a:pt x="253" y="49"/>
                  </a:lnTo>
                  <a:lnTo>
                    <a:pt x="270" y="70"/>
                  </a:lnTo>
                  <a:lnTo>
                    <a:pt x="283" y="95"/>
                  </a:lnTo>
                  <a:lnTo>
                    <a:pt x="291" y="122"/>
                  </a:lnTo>
                  <a:lnTo>
                    <a:pt x="294" y="151"/>
                  </a:lnTo>
                  <a:lnTo>
                    <a:pt x="291" y="179"/>
                  </a:lnTo>
                  <a:lnTo>
                    <a:pt x="283" y="206"/>
                  </a:lnTo>
                  <a:lnTo>
                    <a:pt x="270" y="230"/>
                  </a:lnTo>
                  <a:lnTo>
                    <a:pt x="253" y="251"/>
                  </a:lnTo>
                  <a:lnTo>
                    <a:pt x="231" y="269"/>
                  </a:lnTo>
                  <a:lnTo>
                    <a:pt x="206" y="282"/>
                  </a:lnTo>
                  <a:lnTo>
                    <a:pt x="180" y="290"/>
                  </a:lnTo>
                  <a:lnTo>
                    <a:pt x="151" y="293"/>
                  </a:lnTo>
                  <a:lnTo>
                    <a:pt x="144" y="293"/>
                  </a:lnTo>
                  <a:lnTo>
                    <a:pt x="137" y="292"/>
                  </a:lnTo>
                  <a:lnTo>
                    <a:pt x="130" y="292"/>
                  </a:lnTo>
                  <a:lnTo>
                    <a:pt x="125" y="291"/>
                  </a:lnTo>
                  <a:lnTo>
                    <a:pt x="118" y="290"/>
                  </a:lnTo>
                  <a:lnTo>
                    <a:pt x="112" y="288"/>
                  </a:lnTo>
                  <a:lnTo>
                    <a:pt x="106" y="287"/>
                  </a:lnTo>
                  <a:lnTo>
                    <a:pt x="100" y="284"/>
                  </a:lnTo>
                  <a:lnTo>
                    <a:pt x="96" y="290"/>
                  </a:lnTo>
                  <a:lnTo>
                    <a:pt x="103" y="292"/>
                  </a:lnTo>
                  <a:lnTo>
                    <a:pt x="109" y="295"/>
                  </a:lnTo>
                  <a:lnTo>
                    <a:pt x="115" y="297"/>
                  </a:lnTo>
                  <a:lnTo>
                    <a:pt x="122" y="298"/>
                  </a:lnTo>
                  <a:lnTo>
                    <a:pt x="129" y="299"/>
                  </a:lnTo>
                  <a:lnTo>
                    <a:pt x="136" y="300"/>
                  </a:lnTo>
                  <a:lnTo>
                    <a:pt x="144" y="302"/>
                  </a:lnTo>
                  <a:lnTo>
                    <a:pt x="151" y="302"/>
                  </a:lnTo>
                  <a:lnTo>
                    <a:pt x="181" y="298"/>
                  </a:lnTo>
                  <a:lnTo>
                    <a:pt x="210" y="290"/>
                  </a:lnTo>
                  <a:lnTo>
                    <a:pt x="235" y="276"/>
                  </a:lnTo>
                  <a:lnTo>
                    <a:pt x="258" y="257"/>
                  </a:lnTo>
                  <a:lnTo>
                    <a:pt x="277" y="235"/>
                  </a:lnTo>
                  <a:lnTo>
                    <a:pt x="291" y="209"/>
                  </a:lnTo>
                  <a:lnTo>
                    <a:pt x="299" y="181"/>
                  </a:lnTo>
                  <a:lnTo>
                    <a:pt x="302" y="151"/>
                  </a:lnTo>
                  <a:lnTo>
                    <a:pt x="299" y="121"/>
                  </a:lnTo>
                  <a:lnTo>
                    <a:pt x="291" y="92"/>
                  </a:lnTo>
                  <a:lnTo>
                    <a:pt x="277" y="67"/>
                  </a:lnTo>
                  <a:lnTo>
                    <a:pt x="258" y="44"/>
                  </a:lnTo>
                  <a:lnTo>
                    <a:pt x="235" y="25"/>
                  </a:lnTo>
                  <a:lnTo>
                    <a:pt x="210" y="11"/>
                  </a:lnTo>
                  <a:lnTo>
                    <a:pt x="181" y="3"/>
                  </a:lnTo>
                  <a:lnTo>
                    <a:pt x="151" y="0"/>
                  </a:lnTo>
                  <a:lnTo>
                    <a:pt x="121" y="3"/>
                  </a:lnTo>
                  <a:lnTo>
                    <a:pt x="92" y="11"/>
                  </a:lnTo>
                  <a:lnTo>
                    <a:pt x="67" y="25"/>
                  </a:lnTo>
                  <a:lnTo>
                    <a:pt x="45" y="44"/>
                  </a:lnTo>
                  <a:lnTo>
                    <a:pt x="26" y="67"/>
                  </a:lnTo>
                  <a:lnTo>
                    <a:pt x="12" y="92"/>
                  </a:lnTo>
                  <a:lnTo>
                    <a:pt x="4" y="121"/>
                  </a:lnTo>
                  <a:lnTo>
                    <a:pt x="0" y="151"/>
                  </a:lnTo>
                  <a:lnTo>
                    <a:pt x="2" y="174"/>
                  </a:lnTo>
                  <a:lnTo>
                    <a:pt x="7" y="196"/>
                  </a:lnTo>
                  <a:lnTo>
                    <a:pt x="15" y="216"/>
                  </a:lnTo>
                  <a:lnTo>
                    <a:pt x="26" y="235"/>
                  </a:lnTo>
                  <a:lnTo>
                    <a:pt x="39" y="252"/>
                  </a:lnTo>
                  <a:lnTo>
                    <a:pt x="55" y="267"/>
                  </a:lnTo>
                  <a:lnTo>
                    <a:pt x="73" y="280"/>
                  </a:lnTo>
                  <a:lnTo>
                    <a:pt x="92" y="290"/>
                  </a:lnTo>
                  <a:lnTo>
                    <a:pt x="97" y="283"/>
                  </a:lnTo>
                  <a:lnTo>
                    <a:pt x="79" y="274"/>
                  </a:lnTo>
                  <a:lnTo>
                    <a:pt x="61" y="262"/>
                  </a:lnTo>
                  <a:lnTo>
                    <a:pt x="46" y="247"/>
                  </a:lnTo>
                  <a:lnTo>
                    <a:pt x="34" y="231"/>
                  </a:lnTo>
                  <a:lnTo>
                    <a:pt x="22" y="213"/>
                  </a:lnTo>
                  <a:lnTo>
                    <a:pt x="15" y="193"/>
                  </a:lnTo>
                  <a:lnTo>
                    <a:pt x="9" y="173"/>
                  </a:lnTo>
                  <a:lnTo>
                    <a:pt x="8" y="151"/>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9"/>
            <p:cNvSpPr>
              <a:spLocks/>
            </p:cNvSpPr>
            <p:nvPr/>
          </p:nvSpPr>
          <p:spPr bwMode="auto">
            <a:xfrm>
              <a:off x="939" y="2371"/>
              <a:ext cx="143" cy="143"/>
            </a:xfrm>
            <a:custGeom>
              <a:avLst/>
              <a:gdLst>
                <a:gd name="T0" fmla="*/ 283 w 286"/>
                <a:gd name="T1" fmla="*/ 114 h 285"/>
                <a:gd name="T2" fmla="*/ 262 w 286"/>
                <a:gd name="T3" fmla="*/ 62 h 285"/>
                <a:gd name="T4" fmla="*/ 223 w 286"/>
                <a:gd name="T5" fmla="*/ 24 h 285"/>
                <a:gd name="T6" fmla="*/ 172 w 286"/>
                <a:gd name="T7" fmla="*/ 2 h 285"/>
                <a:gd name="T8" fmla="*/ 114 w 286"/>
                <a:gd name="T9" fmla="*/ 2 h 285"/>
                <a:gd name="T10" fmla="*/ 62 w 286"/>
                <a:gd name="T11" fmla="*/ 24 h 285"/>
                <a:gd name="T12" fmla="*/ 24 w 286"/>
                <a:gd name="T13" fmla="*/ 62 h 285"/>
                <a:gd name="T14" fmla="*/ 3 w 286"/>
                <a:gd name="T15" fmla="*/ 114 h 285"/>
                <a:gd name="T16" fmla="*/ 1 w 286"/>
                <a:gd name="T17" fmla="*/ 165 h 285"/>
                <a:gd name="T18" fmla="*/ 14 w 286"/>
                <a:gd name="T19" fmla="*/ 205 h 285"/>
                <a:gd name="T20" fmla="*/ 38 w 286"/>
                <a:gd name="T21" fmla="*/ 239 h 285"/>
                <a:gd name="T22" fmla="*/ 71 w 286"/>
                <a:gd name="T23" fmla="*/ 266 h 285"/>
                <a:gd name="T24" fmla="*/ 98 w 286"/>
                <a:gd name="T25" fmla="*/ 264 h 285"/>
                <a:gd name="T26" fmla="*/ 64 w 286"/>
                <a:gd name="T27" fmla="*/ 245 h 285"/>
                <a:gd name="T28" fmla="*/ 37 w 286"/>
                <a:gd name="T29" fmla="*/ 216 h 285"/>
                <a:gd name="T30" fmla="*/ 20 w 286"/>
                <a:gd name="T31" fmla="*/ 182 h 285"/>
                <a:gd name="T32" fmla="*/ 14 w 286"/>
                <a:gd name="T33" fmla="*/ 143 h 285"/>
                <a:gd name="T34" fmla="*/ 24 w 286"/>
                <a:gd name="T35" fmla="*/ 92 h 285"/>
                <a:gd name="T36" fmla="*/ 52 w 286"/>
                <a:gd name="T37" fmla="*/ 52 h 285"/>
                <a:gd name="T38" fmla="*/ 92 w 286"/>
                <a:gd name="T39" fmla="*/ 24 h 285"/>
                <a:gd name="T40" fmla="*/ 143 w 286"/>
                <a:gd name="T41" fmla="*/ 14 h 285"/>
                <a:gd name="T42" fmla="*/ 194 w 286"/>
                <a:gd name="T43" fmla="*/ 24 h 285"/>
                <a:gd name="T44" fmla="*/ 234 w 286"/>
                <a:gd name="T45" fmla="*/ 52 h 285"/>
                <a:gd name="T46" fmla="*/ 262 w 286"/>
                <a:gd name="T47" fmla="*/ 92 h 285"/>
                <a:gd name="T48" fmla="*/ 272 w 286"/>
                <a:gd name="T49" fmla="*/ 143 h 285"/>
                <a:gd name="T50" fmla="*/ 262 w 286"/>
                <a:gd name="T51" fmla="*/ 193 h 285"/>
                <a:gd name="T52" fmla="*/ 234 w 286"/>
                <a:gd name="T53" fmla="*/ 234 h 285"/>
                <a:gd name="T54" fmla="*/ 194 w 286"/>
                <a:gd name="T55" fmla="*/ 261 h 285"/>
                <a:gd name="T56" fmla="*/ 143 w 286"/>
                <a:gd name="T57" fmla="*/ 272 h 285"/>
                <a:gd name="T58" fmla="*/ 132 w 286"/>
                <a:gd name="T59" fmla="*/ 272 h 285"/>
                <a:gd name="T60" fmla="*/ 121 w 286"/>
                <a:gd name="T61" fmla="*/ 269 h 285"/>
                <a:gd name="T62" fmla="*/ 110 w 286"/>
                <a:gd name="T63" fmla="*/ 267 h 285"/>
                <a:gd name="T64" fmla="*/ 99 w 286"/>
                <a:gd name="T65" fmla="*/ 264 h 285"/>
                <a:gd name="T66" fmla="*/ 98 w 286"/>
                <a:gd name="T67" fmla="*/ 279 h 285"/>
                <a:gd name="T68" fmla="*/ 110 w 286"/>
                <a:gd name="T69" fmla="*/ 282 h 285"/>
                <a:gd name="T70" fmla="*/ 122 w 286"/>
                <a:gd name="T71" fmla="*/ 284 h 285"/>
                <a:gd name="T72" fmla="*/ 136 w 286"/>
                <a:gd name="T73" fmla="*/ 285 h 285"/>
                <a:gd name="T74" fmla="*/ 172 w 286"/>
                <a:gd name="T75" fmla="*/ 282 h 285"/>
                <a:gd name="T76" fmla="*/ 223 w 286"/>
                <a:gd name="T77" fmla="*/ 261 h 285"/>
                <a:gd name="T78" fmla="*/ 262 w 286"/>
                <a:gd name="T79" fmla="*/ 222 h 285"/>
                <a:gd name="T80" fmla="*/ 283 w 286"/>
                <a:gd name="T81" fmla="*/ 171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6" h="285">
                  <a:moveTo>
                    <a:pt x="286" y="143"/>
                  </a:moveTo>
                  <a:lnTo>
                    <a:pt x="283" y="114"/>
                  </a:lnTo>
                  <a:lnTo>
                    <a:pt x="275" y="87"/>
                  </a:lnTo>
                  <a:lnTo>
                    <a:pt x="262" y="62"/>
                  </a:lnTo>
                  <a:lnTo>
                    <a:pt x="245" y="41"/>
                  </a:lnTo>
                  <a:lnTo>
                    <a:pt x="223" y="24"/>
                  </a:lnTo>
                  <a:lnTo>
                    <a:pt x="198" y="11"/>
                  </a:lnTo>
                  <a:lnTo>
                    <a:pt x="172" y="2"/>
                  </a:lnTo>
                  <a:lnTo>
                    <a:pt x="143" y="0"/>
                  </a:lnTo>
                  <a:lnTo>
                    <a:pt x="114" y="2"/>
                  </a:lnTo>
                  <a:lnTo>
                    <a:pt x="88" y="11"/>
                  </a:lnTo>
                  <a:lnTo>
                    <a:pt x="62" y="24"/>
                  </a:lnTo>
                  <a:lnTo>
                    <a:pt x="42" y="41"/>
                  </a:lnTo>
                  <a:lnTo>
                    <a:pt x="24" y="62"/>
                  </a:lnTo>
                  <a:lnTo>
                    <a:pt x="12" y="87"/>
                  </a:lnTo>
                  <a:lnTo>
                    <a:pt x="3" y="114"/>
                  </a:lnTo>
                  <a:lnTo>
                    <a:pt x="0" y="143"/>
                  </a:lnTo>
                  <a:lnTo>
                    <a:pt x="1" y="165"/>
                  </a:lnTo>
                  <a:lnTo>
                    <a:pt x="7" y="185"/>
                  </a:lnTo>
                  <a:lnTo>
                    <a:pt x="14" y="205"/>
                  </a:lnTo>
                  <a:lnTo>
                    <a:pt x="26" y="223"/>
                  </a:lnTo>
                  <a:lnTo>
                    <a:pt x="38" y="239"/>
                  </a:lnTo>
                  <a:lnTo>
                    <a:pt x="53" y="254"/>
                  </a:lnTo>
                  <a:lnTo>
                    <a:pt x="71" y="266"/>
                  </a:lnTo>
                  <a:lnTo>
                    <a:pt x="89" y="275"/>
                  </a:lnTo>
                  <a:lnTo>
                    <a:pt x="98" y="264"/>
                  </a:lnTo>
                  <a:lnTo>
                    <a:pt x="81" y="256"/>
                  </a:lnTo>
                  <a:lnTo>
                    <a:pt x="64" y="245"/>
                  </a:lnTo>
                  <a:lnTo>
                    <a:pt x="50" y="231"/>
                  </a:lnTo>
                  <a:lnTo>
                    <a:pt x="37" y="216"/>
                  </a:lnTo>
                  <a:lnTo>
                    <a:pt x="28" y="200"/>
                  </a:lnTo>
                  <a:lnTo>
                    <a:pt x="20" y="182"/>
                  </a:lnTo>
                  <a:lnTo>
                    <a:pt x="15" y="163"/>
                  </a:lnTo>
                  <a:lnTo>
                    <a:pt x="14" y="143"/>
                  </a:lnTo>
                  <a:lnTo>
                    <a:pt x="16" y="116"/>
                  </a:lnTo>
                  <a:lnTo>
                    <a:pt x="24" y="92"/>
                  </a:lnTo>
                  <a:lnTo>
                    <a:pt x="36" y="70"/>
                  </a:lnTo>
                  <a:lnTo>
                    <a:pt x="52" y="52"/>
                  </a:lnTo>
                  <a:lnTo>
                    <a:pt x="71" y="36"/>
                  </a:lnTo>
                  <a:lnTo>
                    <a:pt x="92" y="24"/>
                  </a:lnTo>
                  <a:lnTo>
                    <a:pt x="117" y="16"/>
                  </a:lnTo>
                  <a:lnTo>
                    <a:pt x="143" y="14"/>
                  </a:lnTo>
                  <a:lnTo>
                    <a:pt x="170" y="16"/>
                  </a:lnTo>
                  <a:lnTo>
                    <a:pt x="194" y="24"/>
                  </a:lnTo>
                  <a:lnTo>
                    <a:pt x="216" y="36"/>
                  </a:lnTo>
                  <a:lnTo>
                    <a:pt x="234" y="52"/>
                  </a:lnTo>
                  <a:lnTo>
                    <a:pt x="250" y="70"/>
                  </a:lnTo>
                  <a:lnTo>
                    <a:pt x="262" y="92"/>
                  </a:lnTo>
                  <a:lnTo>
                    <a:pt x="270" y="116"/>
                  </a:lnTo>
                  <a:lnTo>
                    <a:pt x="272" y="143"/>
                  </a:lnTo>
                  <a:lnTo>
                    <a:pt x="270" y="169"/>
                  </a:lnTo>
                  <a:lnTo>
                    <a:pt x="262" y="193"/>
                  </a:lnTo>
                  <a:lnTo>
                    <a:pt x="250" y="215"/>
                  </a:lnTo>
                  <a:lnTo>
                    <a:pt x="234" y="234"/>
                  </a:lnTo>
                  <a:lnTo>
                    <a:pt x="216" y="250"/>
                  </a:lnTo>
                  <a:lnTo>
                    <a:pt x="194" y="261"/>
                  </a:lnTo>
                  <a:lnTo>
                    <a:pt x="170" y="269"/>
                  </a:lnTo>
                  <a:lnTo>
                    <a:pt x="143" y="272"/>
                  </a:lnTo>
                  <a:lnTo>
                    <a:pt x="137" y="272"/>
                  </a:lnTo>
                  <a:lnTo>
                    <a:pt x="132" y="272"/>
                  </a:lnTo>
                  <a:lnTo>
                    <a:pt x="126" y="270"/>
                  </a:lnTo>
                  <a:lnTo>
                    <a:pt x="121" y="269"/>
                  </a:lnTo>
                  <a:lnTo>
                    <a:pt x="115" y="268"/>
                  </a:lnTo>
                  <a:lnTo>
                    <a:pt x="110" y="267"/>
                  </a:lnTo>
                  <a:lnTo>
                    <a:pt x="105" y="266"/>
                  </a:lnTo>
                  <a:lnTo>
                    <a:pt x="99" y="264"/>
                  </a:lnTo>
                  <a:lnTo>
                    <a:pt x="92" y="276"/>
                  </a:lnTo>
                  <a:lnTo>
                    <a:pt x="98" y="279"/>
                  </a:lnTo>
                  <a:lnTo>
                    <a:pt x="104" y="280"/>
                  </a:lnTo>
                  <a:lnTo>
                    <a:pt x="110" y="282"/>
                  </a:lnTo>
                  <a:lnTo>
                    <a:pt x="117" y="283"/>
                  </a:lnTo>
                  <a:lnTo>
                    <a:pt x="122" y="284"/>
                  </a:lnTo>
                  <a:lnTo>
                    <a:pt x="129" y="284"/>
                  </a:lnTo>
                  <a:lnTo>
                    <a:pt x="136" y="285"/>
                  </a:lnTo>
                  <a:lnTo>
                    <a:pt x="143" y="285"/>
                  </a:lnTo>
                  <a:lnTo>
                    <a:pt x="172" y="282"/>
                  </a:lnTo>
                  <a:lnTo>
                    <a:pt x="198" y="274"/>
                  </a:lnTo>
                  <a:lnTo>
                    <a:pt x="223" y="261"/>
                  </a:lnTo>
                  <a:lnTo>
                    <a:pt x="245" y="243"/>
                  </a:lnTo>
                  <a:lnTo>
                    <a:pt x="262" y="222"/>
                  </a:lnTo>
                  <a:lnTo>
                    <a:pt x="275" y="198"/>
                  </a:lnTo>
                  <a:lnTo>
                    <a:pt x="283" y="171"/>
                  </a:lnTo>
                  <a:lnTo>
                    <a:pt x="286" y="1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10"/>
            <p:cNvSpPr>
              <a:spLocks/>
            </p:cNvSpPr>
            <p:nvPr/>
          </p:nvSpPr>
          <p:spPr bwMode="auto">
            <a:xfrm>
              <a:off x="864" y="2666"/>
              <a:ext cx="15" cy="15"/>
            </a:xfrm>
            <a:custGeom>
              <a:avLst/>
              <a:gdLst>
                <a:gd name="T0" fmla="*/ 15 w 30"/>
                <a:gd name="T1" fmla="*/ 0 h 31"/>
                <a:gd name="T2" fmla="*/ 0 w 30"/>
                <a:gd name="T3" fmla="*/ 22 h 31"/>
                <a:gd name="T4" fmla="*/ 4 w 30"/>
                <a:gd name="T5" fmla="*/ 25 h 31"/>
                <a:gd name="T6" fmla="*/ 9 w 30"/>
                <a:gd name="T7" fmla="*/ 27 h 31"/>
                <a:gd name="T8" fmla="*/ 12 w 30"/>
                <a:gd name="T9" fmla="*/ 29 h 31"/>
                <a:gd name="T10" fmla="*/ 15 w 30"/>
                <a:gd name="T11" fmla="*/ 31 h 31"/>
                <a:gd name="T12" fmla="*/ 30 w 30"/>
                <a:gd name="T13" fmla="*/ 8 h 31"/>
                <a:gd name="T14" fmla="*/ 27 w 30"/>
                <a:gd name="T15" fmla="*/ 6 h 31"/>
                <a:gd name="T16" fmla="*/ 23 w 30"/>
                <a:gd name="T17" fmla="*/ 5 h 31"/>
                <a:gd name="T18" fmla="*/ 19 w 30"/>
                <a:gd name="T19" fmla="*/ 3 h 31"/>
                <a:gd name="T20" fmla="*/ 15 w 30"/>
                <a:gd name="T21"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 h="31">
                  <a:moveTo>
                    <a:pt x="15" y="0"/>
                  </a:moveTo>
                  <a:lnTo>
                    <a:pt x="0" y="22"/>
                  </a:lnTo>
                  <a:lnTo>
                    <a:pt x="4" y="25"/>
                  </a:lnTo>
                  <a:lnTo>
                    <a:pt x="9" y="27"/>
                  </a:lnTo>
                  <a:lnTo>
                    <a:pt x="12" y="29"/>
                  </a:lnTo>
                  <a:lnTo>
                    <a:pt x="15" y="31"/>
                  </a:lnTo>
                  <a:lnTo>
                    <a:pt x="30" y="8"/>
                  </a:lnTo>
                  <a:lnTo>
                    <a:pt x="27" y="6"/>
                  </a:lnTo>
                  <a:lnTo>
                    <a:pt x="23" y="5"/>
                  </a:lnTo>
                  <a:lnTo>
                    <a:pt x="19" y="3"/>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11"/>
            <p:cNvSpPr>
              <a:spLocks/>
            </p:cNvSpPr>
            <p:nvPr/>
          </p:nvSpPr>
          <p:spPr bwMode="auto">
            <a:xfrm>
              <a:off x="872" y="2660"/>
              <a:ext cx="11" cy="10"/>
            </a:xfrm>
            <a:custGeom>
              <a:avLst/>
              <a:gdLst>
                <a:gd name="T0" fmla="*/ 23 w 23"/>
                <a:gd name="T1" fmla="*/ 8 h 19"/>
                <a:gd name="T2" fmla="*/ 20 w 23"/>
                <a:gd name="T3" fmla="*/ 6 h 19"/>
                <a:gd name="T4" fmla="*/ 17 w 23"/>
                <a:gd name="T5" fmla="*/ 3 h 19"/>
                <a:gd name="T6" fmla="*/ 13 w 23"/>
                <a:gd name="T7" fmla="*/ 2 h 19"/>
                <a:gd name="T8" fmla="*/ 10 w 23"/>
                <a:gd name="T9" fmla="*/ 0 h 19"/>
                <a:gd name="T10" fmla="*/ 0 w 23"/>
                <a:gd name="T11" fmla="*/ 11 h 19"/>
                <a:gd name="T12" fmla="*/ 4 w 23"/>
                <a:gd name="T13" fmla="*/ 14 h 19"/>
                <a:gd name="T14" fmla="*/ 8 w 23"/>
                <a:gd name="T15" fmla="*/ 16 h 19"/>
                <a:gd name="T16" fmla="*/ 12 w 23"/>
                <a:gd name="T17" fmla="*/ 17 h 19"/>
                <a:gd name="T18" fmla="*/ 15 w 23"/>
                <a:gd name="T19" fmla="*/ 19 h 19"/>
                <a:gd name="T20" fmla="*/ 23 w 23"/>
                <a:gd name="T21" fmla="*/ 8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 h="19">
                  <a:moveTo>
                    <a:pt x="23" y="8"/>
                  </a:moveTo>
                  <a:lnTo>
                    <a:pt x="20" y="6"/>
                  </a:lnTo>
                  <a:lnTo>
                    <a:pt x="17" y="3"/>
                  </a:lnTo>
                  <a:lnTo>
                    <a:pt x="13" y="2"/>
                  </a:lnTo>
                  <a:lnTo>
                    <a:pt x="10" y="0"/>
                  </a:lnTo>
                  <a:lnTo>
                    <a:pt x="0" y="11"/>
                  </a:lnTo>
                  <a:lnTo>
                    <a:pt x="4" y="14"/>
                  </a:lnTo>
                  <a:lnTo>
                    <a:pt x="8" y="16"/>
                  </a:lnTo>
                  <a:lnTo>
                    <a:pt x="12" y="17"/>
                  </a:lnTo>
                  <a:lnTo>
                    <a:pt x="15" y="19"/>
                  </a:lnTo>
                  <a:lnTo>
                    <a:pt x="23" y="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12"/>
            <p:cNvSpPr>
              <a:spLocks/>
            </p:cNvSpPr>
            <p:nvPr/>
          </p:nvSpPr>
          <p:spPr bwMode="auto">
            <a:xfrm>
              <a:off x="876" y="2512"/>
              <a:ext cx="107" cy="152"/>
            </a:xfrm>
            <a:custGeom>
              <a:avLst/>
              <a:gdLst>
                <a:gd name="T0" fmla="*/ 209 w 213"/>
                <a:gd name="T1" fmla="*/ 0 h 304"/>
                <a:gd name="T2" fmla="*/ 0 w 213"/>
                <a:gd name="T3" fmla="*/ 296 h 304"/>
                <a:gd name="T4" fmla="*/ 3 w 213"/>
                <a:gd name="T5" fmla="*/ 298 h 304"/>
                <a:gd name="T6" fmla="*/ 7 w 213"/>
                <a:gd name="T7" fmla="*/ 299 h 304"/>
                <a:gd name="T8" fmla="*/ 10 w 213"/>
                <a:gd name="T9" fmla="*/ 302 h 304"/>
                <a:gd name="T10" fmla="*/ 13 w 213"/>
                <a:gd name="T11" fmla="*/ 304 h 304"/>
                <a:gd name="T12" fmla="*/ 213 w 213"/>
                <a:gd name="T13" fmla="*/ 0 h 304"/>
                <a:gd name="T14" fmla="*/ 212 w 213"/>
                <a:gd name="T15" fmla="*/ 0 h 304"/>
                <a:gd name="T16" fmla="*/ 212 w 213"/>
                <a:gd name="T17" fmla="*/ 0 h 304"/>
                <a:gd name="T18" fmla="*/ 211 w 213"/>
                <a:gd name="T19" fmla="*/ 0 h 304"/>
                <a:gd name="T20" fmla="*/ 209 w 213"/>
                <a:gd name="T21"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3" h="304">
                  <a:moveTo>
                    <a:pt x="209" y="0"/>
                  </a:moveTo>
                  <a:lnTo>
                    <a:pt x="0" y="296"/>
                  </a:lnTo>
                  <a:lnTo>
                    <a:pt x="3" y="298"/>
                  </a:lnTo>
                  <a:lnTo>
                    <a:pt x="7" y="299"/>
                  </a:lnTo>
                  <a:lnTo>
                    <a:pt x="10" y="302"/>
                  </a:lnTo>
                  <a:lnTo>
                    <a:pt x="13" y="304"/>
                  </a:lnTo>
                  <a:lnTo>
                    <a:pt x="213" y="0"/>
                  </a:lnTo>
                  <a:lnTo>
                    <a:pt x="212" y="0"/>
                  </a:lnTo>
                  <a:lnTo>
                    <a:pt x="212" y="0"/>
                  </a:lnTo>
                  <a:lnTo>
                    <a:pt x="211" y="0"/>
                  </a:lnTo>
                  <a:lnTo>
                    <a:pt x="20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13"/>
            <p:cNvSpPr>
              <a:spLocks/>
            </p:cNvSpPr>
            <p:nvPr/>
          </p:nvSpPr>
          <p:spPr bwMode="auto">
            <a:xfrm>
              <a:off x="981" y="2509"/>
              <a:ext cx="4" cy="3"/>
            </a:xfrm>
            <a:custGeom>
              <a:avLst/>
              <a:gdLst>
                <a:gd name="T0" fmla="*/ 8 w 8"/>
                <a:gd name="T1" fmla="*/ 1 h 7"/>
                <a:gd name="T2" fmla="*/ 7 w 8"/>
                <a:gd name="T3" fmla="*/ 1 h 7"/>
                <a:gd name="T4" fmla="*/ 7 w 8"/>
                <a:gd name="T5" fmla="*/ 0 h 7"/>
                <a:gd name="T6" fmla="*/ 6 w 8"/>
                <a:gd name="T7" fmla="*/ 0 h 7"/>
                <a:gd name="T8" fmla="*/ 5 w 8"/>
                <a:gd name="T9" fmla="*/ 0 h 7"/>
                <a:gd name="T10" fmla="*/ 0 w 8"/>
                <a:gd name="T11" fmla="*/ 7 h 7"/>
                <a:gd name="T12" fmla="*/ 2 w 8"/>
                <a:gd name="T13" fmla="*/ 7 h 7"/>
                <a:gd name="T14" fmla="*/ 3 w 8"/>
                <a:gd name="T15" fmla="*/ 7 h 7"/>
                <a:gd name="T16" fmla="*/ 3 w 8"/>
                <a:gd name="T17" fmla="*/ 7 h 7"/>
                <a:gd name="T18" fmla="*/ 4 w 8"/>
                <a:gd name="T19" fmla="*/ 7 h 7"/>
                <a:gd name="T20" fmla="*/ 8 w 8"/>
                <a:gd name="T21"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 h="7">
                  <a:moveTo>
                    <a:pt x="8" y="1"/>
                  </a:moveTo>
                  <a:lnTo>
                    <a:pt x="7" y="1"/>
                  </a:lnTo>
                  <a:lnTo>
                    <a:pt x="7" y="0"/>
                  </a:lnTo>
                  <a:lnTo>
                    <a:pt x="6" y="0"/>
                  </a:lnTo>
                  <a:lnTo>
                    <a:pt x="5" y="0"/>
                  </a:lnTo>
                  <a:lnTo>
                    <a:pt x="0" y="7"/>
                  </a:lnTo>
                  <a:lnTo>
                    <a:pt x="2" y="7"/>
                  </a:lnTo>
                  <a:lnTo>
                    <a:pt x="3" y="7"/>
                  </a:lnTo>
                  <a:lnTo>
                    <a:pt x="3" y="7"/>
                  </a:lnTo>
                  <a:lnTo>
                    <a:pt x="4" y="7"/>
                  </a:lnTo>
                  <a:lnTo>
                    <a:pt x="8" y="1"/>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14"/>
            <p:cNvSpPr>
              <a:spLocks/>
            </p:cNvSpPr>
            <p:nvPr/>
          </p:nvSpPr>
          <p:spPr bwMode="auto">
            <a:xfrm>
              <a:off x="983" y="2503"/>
              <a:ext cx="6" cy="6"/>
            </a:xfrm>
            <a:custGeom>
              <a:avLst/>
              <a:gdLst>
                <a:gd name="T0" fmla="*/ 9 w 10"/>
                <a:gd name="T1" fmla="*/ 0 h 12"/>
                <a:gd name="T2" fmla="*/ 0 w 10"/>
                <a:gd name="T3" fmla="*/ 11 h 12"/>
                <a:gd name="T4" fmla="*/ 1 w 10"/>
                <a:gd name="T5" fmla="*/ 11 h 12"/>
                <a:gd name="T6" fmla="*/ 2 w 10"/>
                <a:gd name="T7" fmla="*/ 11 h 12"/>
                <a:gd name="T8" fmla="*/ 2 w 10"/>
                <a:gd name="T9" fmla="*/ 12 h 12"/>
                <a:gd name="T10" fmla="*/ 3 w 10"/>
                <a:gd name="T11" fmla="*/ 12 h 12"/>
                <a:gd name="T12" fmla="*/ 10 w 10"/>
                <a:gd name="T13" fmla="*/ 0 h 12"/>
                <a:gd name="T14" fmla="*/ 10 w 10"/>
                <a:gd name="T15" fmla="*/ 0 h 12"/>
                <a:gd name="T16" fmla="*/ 10 w 10"/>
                <a:gd name="T17" fmla="*/ 0 h 12"/>
                <a:gd name="T18" fmla="*/ 9 w 10"/>
                <a:gd name="T19" fmla="*/ 0 h 12"/>
                <a:gd name="T20" fmla="*/ 9 w 10"/>
                <a:gd name="T21"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12">
                  <a:moveTo>
                    <a:pt x="9" y="0"/>
                  </a:moveTo>
                  <a:lnTo>
                    <a:pt x="0" y="11"/>
                  </a:lnTo>
                  <a:lnTo>
                    <a:pt x="1" y="11"/>
                  </a:lnTo>
                  <a:lnTo>
                    <a:pt x="2" y="11"/>
                  </a:lnTo>
                  <a:lnTo>
                    <a:pt x="2" y="12"/>
                  </a:lnTo>
                  <a:lnTo>
                    <a:pt x="3" y="12"/>
                  </a:lnTo>
                  <a:lnTo>
                    <a:pt x="10" y="0"/>
                  </a:lnTo>
                  <a:lnTo>
                    <a:pt x="10" y="0"/>
                  </a:lnTo>
                  <a:lnTo>
                    <a:pt x="10" y="0"/>
                  </a:lnTo>
                  <a:lnTo>
                    <a:pt x="9" y="0"/>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27"/>
            <p:cNvSpPr>
              <a:spLocks/>
            </p:cNvSpPr>
            <p:nvPr/>
          </p:nvSpPr>
          <p:spPr bwMode="auto">
            <a:xfrm>
              <a:off x="843" y="2217"/>
              <a:ext cx="126" cy="160"/>
            </a:xfrm>
            <a:custGeom>
              <a:avLst/>
              <a:gdLst>
                <a:gd name="T0" fmla="*/ 137 w 251"/>
                <a:gd name="T1" fmla="*/ 0 h 319"/>
                <a:gd name="T2" fmla="*/ 136 w 251"/>
                <a:gd name="T3" fmla="*/ 0 h 319"/>
                <a:gd name="T4" fmla="*/ 131 w 251"/>
                <a:gd name="T5" fmla="*/ 2 h 319"/>
                <a:gd name="T6" fmla="*/ 126 w 251"/>
                <a:gd name="T7" fmla="*/ 3 h 319"/>
                <a:gd name="T8" fmla="*/ 117 w 251"/>
                <a:gd name="T9" fmla="*/ 5 h 319"/>
                <a:gd name="T10" fmla="*/ 107 w 251"/>
                <a:gd name="T11" fmla="*/ 10 h 319"/>
                <a:gd name="T12" fmla="*/ 96 w 251"/>
                <a:gd name="T13" fmla="*/ 14 h 319"/>
                <a:gd name="T14" fmla="*/ 83 w 251"/>
                <a:gd name="T15" fmla="*/ 20 h 319"/>
                <a:gd name="T16" fmla="*/ 69 w 251"/>
                <a:gd name="T17" fmla="*/ 28 h 319"/>
                <a:gd name="T18" fmla="*/ 55 w 251"/>
                <a:gd name="T19" fmla="*/ 37 h 319"/>
                <a:gd name="T20" fmla="*/ 43 w 251"/>
                <a:gd name="T21" fmla="*/ 48 h 319"/>
                <a:gd name="T22" fmla="*/ 31 w 251"/>
                <a:gd name="T23" fmla="*/ 58 h 319"/>
                <a:gd name="T24" fmla="*/ 21 w 251"/>
                <a:gd name="T25" fmla="*/ 67 h 319"/>
                <a:gd name="T26" fmla="*/ 11 w 251"/>
                <a:gd name="T27" fmla="*/ 76 h 319"/>
                <a:gd name="T28" fmla="*/ 6 w 251"/>
                <a:gd name="T29" fmla="*/ 83 h 319"/>
                <a:gd name="T30" fmla="*/ 1 w 251"/>
                <a:gd name="T31" fmla="*/ 88 h 319"/>
                <a:gd name="T32" fmla="*/ 0 w 251"/>
                <a:gd name="T33" fmla="*/ 89 h 319"/>
                <a:gd name="T34" fmla="*/ 198 w 251"/>
                <a:gd name="T35" fmla="*/ 319 h 319"/>
                <a:gd name="T36" fmla="*/ 200 w 251"/>
                <a:gd name="T37" fmla="*/ 317 h 319"/>
                <a:gd name="T38" fmla="*/ 206 w 251"/>
                <a:gd name="T39" fmla="*/ 311 h 319"/>
                <a:gd name="T40" fmla="*/ 213 w 251"/>
                <a:gd name="T41" fmla="*/ 303 h 319"/>
                <a:gd name="T42" fmla="*/ 221 w 251"/>
                <a:gd name="T43" fmla="*/ 298 h 319"/>
                <a:gd name="T44" fmla="*/ 230 w 251"/>
                <a:gd name="T45" fmla="*/ 292 h 319"/>
                <a:gd name="T46" fmla="*/ 240 w 251"/>
                <a:gd name="T47" fmla="*/ 288 h 319"/>
                <a:gd name="T48" fmla="*/ 248 w 251"/>
                <a:gd name="T49" fmla="*/ 286 h 319"/>
                <a:gd name="T50" fmla="*/ 251 w 251"/>
                <a:gd name="T51" fmla="*/ 285 h 319"/>
                <a:gd name="T52" fmla="*/ 137 w 251"/>
                <a:gd name="T53" fmla="*/ 0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51" h="319">
                  <a:moveTo>
                    <a:pt x="137" y="0"/>
                  </a:moveTo>
                  <a:lnTo>
                    <a:pt x="136" y="0"/>
                  </a:lnTo>
                  <a:lnTo>
                    <a:pt x="131" y="2"/>
                  </a:lnTo>
                  <a:lnTo>
                    <a:pt x="126" y="3"/>
                  </a:lnTo>
                  <a:lnTo>
                    <a:pt x="117" y="5"/>
                  </a:lnTo>
                  <a:lnTo>
                    <a:pt x="107" y="10"/>
                  </a:lnTo>
                  <a:lnTo>
                    <a:pt x="96" y="14"/>
                  </a:lnTo>
                  <a:lnTo>
                    <a:pt x="83" y="20"/>
                  </a:lnTo>
                  <a:lnTo>
                    <a:pt x="69" y="28"/>
                  </a:lnTo>
                  <a:lnTo>
                    <a:pt x="55" y="37"/>
                  </a:lnTo>
                  <a:lnTo>
                    <a:pt x="43" y="48"/>
                  </a:lnTo>
                  <a:lnTo>
                    <a:pt x="31" y="58"/>
                  </a:lnTo>
                  <a:lnTo>
                    <a:pt x="21" y="67"/>
                  </a:lnTo>
                  <a:lnTo>
                    <a:pt x="11" y="76"/>
                  </a:lnTo>
                  <a:lnTo>
                    <a:pt x="6" y="83"/>
                  </a:lnTo>
                  <a:lnTo>
                    <a:pt x="1" y="88"/>
                  </a:lnTo>
                  <a:lnTo>
                    <a:pt x="0" y="89"/>
                  </a:lnTo>
                  <a:lnTo>
                    <a:pt x="198" y="319"/>
                  </a:lnTo>
                  <a:lnTo>
                    <a:pt x="200" y="317"/>
                  </a:lnTo>
                  <a:lnTo>
                    <a:pt x="206" y="311"/>
                  </a:lnTo>
                  <a:lnTo>
                    <a:pt x="213" y="303"/>
                  </a:lnTo>
                  <a:lnTo>
                    <a:pt x="221" y="298"/>
                  </a:lnTo>
                  <a:lnTo>
                    <a:pt x="230" y="292"/>
                  </a:lnTo>
                  <a:lnTo>
                    <a:pt x="240" y="288"/>
                  </a:lnTo>
                  <a:lnTo>
                    <a:pt x="248" y="286"/>
                  </a:lnTo>
                  <a:lnTo>
                    <a:pt x="251" y="285"/>
                  </a:lnTo>
                  <a:lnTo>
                    <a:pt x="137" y="0"/>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28"/>
            <p:cNvSpPr>
              <a:spLocks/>
            </p:cNvSpPr>
            <p:nvPr/>
          </p:nvSpPr>
          <p:spPr bwMode="auto">
            <a:xfrm>
              <a:off x="1042" y="2511"/>
              <a:ext cx="128" cy="159"/>
            </a:xfrm>
            <a:custGeom>
              <a:avLst/>
              <a:gdLst>
                <a:gd name="T0" fmla="*/ 121 w 256"/>
                <a:gd name="T1" fmla="*/ 318 h 318"/>
                <a:gd name="T2" fmla="*/ 123 w 256"/>
                <a:gd name="T3" fmla="*/ 318 h 318"/>
                <a:gd name="T4" fmla="*/ 127 w 256"/>
                <a:gd name="T5" fmla="*/ 316 h 318"/>
                <a:gd name="T6" fmla="*/ 133 w 256"/>
                <a:gd name="T7" fmla="*/ 314 h 318"/>
                <a:gd name="T8" fmla="*/ 142 w 256"/>
                <a:gd name="T9" fmla="*/ 312 h 318"/>
                <a:gd name="T10" fmla="*/ 151 w 256"/>
                <a:gd name="T11" fmla="*/ 307 h 318"/>
                <a:gd name="T12" fmla="*/ 163 w 256"/>
                <a:gd name="T13" fmla="*/ 303 h 318"/>
                <a:gd name="T14" fmla="*/ 176 w 256"/>
                <a:gd name="T15" fmla="*/ 296 h 318"/>
                <a:gd name="T16" fmla="*/ 189 w 256"/>
                <a:gd name="T17" fmla="*/ 288 h 318"/>
                <a:gd name="T18" fmla="*/ 203 w 256"/>
                <a:gd name="T19" fmla="*/ 278 h 318"/>
                <a:gd name="T20" fmla="*/ 216 w 256"/>
                <a:gd name="T21" fmla="*/ 268 h 318"/>
                <a:gd name="T22" fmla="*/ 227 w 256"/>
                <a:gd name="T23" fmla="*/ 258 h 318"/>
                <a:gd name="T24" fmla="*/ 237 w 256"/>
                <a:gd name="T25" fmla="*/ 247 h 318"/>
                <a:gd name="T26" fmla="*/ 245 w 256"/>
                <a:gd name="T27" fmla="*/ 239 h 318"/>
                <a:gd name="T28" fmla="*/ 252 w 256"/>
                <a:gd name="T29" fmla="*/ 231 h 318"/>
                <a:gd name="T30" fmla="*/ 255 w 256"/>
                <a:gd name="T31" fmla="*/ 227 h 318"/>
                <a:gd name="T32" fmla="*/ 256 w 256"/>
                <a:gd name="T33" fmla="*/ 226 h 318"/>
                <a:gd name="T34" fmla="*/ 52 w 256"/>
                <a:gd name="T35" fmla="*/ 0 h 318"/>
                <a:gd name="T36" fmla="*/ 50 w 256"/>
                <a:gd name="T37" fmla="*/ 2 h 318"/>
                <a:gd name="T38" fmla="*/ 45 w 256"/>
                <a:gd name="T39" fmla="*/ 8 h 318"/>
                <a:gd name="T40" fmla="*/ 38 w 256"/>
                <a:gd name="T41" fmla="*/ 16 h 318"/>
                <a:gd name="T42" fmla="*/ 30 w 256"/>
                <a:gd name="T43" fmla="*/ 23 h 318"/>
                <a:gd name="T44" fmla="*/ 22 w 256"/>
                <a:gd name="T45" fmla="*/ 29 h 318"/>
                <a:gd name="T46" fmla="*/ 12 w 256"/>
                <a:gd name="T47" fmla="*/ 33 h 318"/>
                <a:gd name="T48" fmla="*/ 4 w 256"/>
                <a:gd name="T49" fmla="*/ 36 h 318"/>
                <a:gd name="T50" fmla="*/ 0 w 256"/>
                <a:gd name="T51" fmla="*/ 37 h 318"/>
                <a:gd name="T52" fmla="*/ 121 w 256"/>
                <a:gd name="T53" fmla="*/ 318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56" h="318">
                  <a:moveTo>
                    <a:pt x="121" y="318"/>
                  </a:moveTo>
                  <a:lnTo>
                    <a:pt x="123" y="318"/>
                  </a:lnTo>
                  <a:lnTo>
                    <a:pt x="127" y="316"/>
                  </a:lnTo>
                  <a:lnTo>
                    <a:pt x="133" y="314"/>
                  </a:lnTo>
                  <a:lnTo>
                    <a:pt x="142" y="312"/>
                  </a:lnTo>
                  <a:lnTo>
                    <a:pt x="151" y="307"/>
                  </a:lnTo>
                  <a:lnTo>
                    <a:pt x="163" y="303"/>
                  </a:lnTo>
                  <a:lnTo>
                    <a:pt x="176" y="296"/>
                  </a:lnTo>
                  <a:lnTo>
                    <a:pt x="189" y="288"/>
                  </a:lnTo>
                  <a:lnTo>
                    <a:pt x="203" y="278"/>
                  </a:lnTo>
                  <a:lnTo>
                    <a:pt x="216" y="268"/>
                  </a:lnTo>
                  <a:lnTo>
                    <a:pt x="227" y="258"/>
                  </a:lnTo>
                  <a:lnTo>
                    <a:pt x="237" y="247"/>
                  </a:lnTo>
                  <a:lnTo>
                    <a:pt x="245" y="239"/>
                  </a:lnTo>
                  <a:lnTo>
                    <a:pt x="252" y="231"/>
                  </a:lnTo>
                  <a:lnTo>
                    <a:pt x="255" y="227"/>
                  </a:lnTo>
                  <a:lnTo>
                    <a:pt x="256" y="226"/>
                  </a:lnTo>
                  <a:lnTo>
                    <a:pt x="52" y="0"/>
                  </a:lnTo>
                  <a:lnTo>
                    <a:pt x="50" y="2"/>
                  </a:lnTo>
                  <a:lnTo>
                    <a:pt x="45" y="8"/>
                  </a:lnTo>
                  <a:lnTo>
                    <a:pt x="38" y="16"/>
                  </a:lnTo>
                  <a:lnTo>
                    <a:pt x="30" y="23"/>
                  </a:lnTo>
                  <a:lnTo>
                    <a:pt x="22" y="29"/>
                  </a:lnTo>
                  <a:lnTo>
                    <a:pt x="12" y="33"/>
                  </a:lnTo>
                  <a:lnTo>
                    <a:pt x="4" y="36"/>
                  </a:lnTo>
                  <a:lnTo>
                    <a:pt x="0" y="37"/>
                  </a:lnTo>
                  <a:lnTo>
                    <a:pt x="121" y="31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29"/>
            <p:cNvSpPr>
              <a:spLocks/>
            </p:cNvSpPr>
            <p:nvPr/>
          </p:nvSpPr>
          <p:spPr bwMode="auto">
            <a:xfrm>
              <a:off x="943" y="2199"/>
              <a:ext cx="40" cy="152"/>
            </a:xfrm>
            <a:custGeom>
              <a:avLst/>
              <a:gdLst>
                <a:gd name="T0" fmla="*/ 0 w 81"/>
                <a:gd name="T1" fmla="*/ 8 h 304"/>
                <a:gd name="T2" fmla="*/ 81 w 81"/>
                <a:gd name="T3" fmla="*/ 304 h 304"/>
                <a:gd name="T4" fmla="*/ 23 w 81"/>
                <a:gd name="T5" fmla="*/ 0 h 304"/>
                <a:gd name="T6" fmla="*/ 0 w 81"/>
                <a:gd name="T7" fmla="*/ 8 h 304"/>
              </a:gdLst>
              <a:ahLst/>
              <a:cxnLst>
                <a:cxn ang="0">
                  <a:pos x="T0" y="T1"/>
                </a:cxn>
                <a:cxn ang="0">
                  <a:pos x="T2" y="T3"/>
                </a:cxn>
                <a:cxn ang="0">
                  <a:pos x="T4" y="T5"/>
                </a:cxn>
                <a:cxn ang="0">
                  <a:pos x="T6" y="T7"/>
                </a:cxn>
              </a:cxnLst>
              <a:rect l="0" t="0" r="r" b="b"/>
              <a:pathLst>
                <a:path w="81" h="304">
                  <a:moveTo>
                    <a:pt x="0" y="8"/>
                  </a:moveTo>
                  <a:lnTo>
                    <a:pt x="81" y="304"/>
                  </a:lnTo>
                  <a:lnTo>
                    <a:pt x="23" y="0"/>
                  </a:lnTo>
                  <a:lnTo>
                    <a:pt x="0" y="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30"/>
            <p:cNvSpPr>
              <a:spLocks/>
            </p:cNvSpPr>
            <p:nvPr/>
          </p:nvSpPr>
          <p:spPr bwMode="auto">
            <a:xfrm>
              <a:off x="1030" y="2534"/>
              <a:ext cx="45" cy="151"/>
            </a:xfrm>
            <a:custGeom>
              <a:avLst/>
              <a:gdLst>
                <a:gd name="T0" fmla="*/ 90 w 90"/>
                <a:gd name="T1" fmla="*/ 292 h 302"/>
                <a:gd name="T2" fmla="*/ 0 w 90"/>
                <a:gd name="T3" fmla="*/ 0 h 302"/>
                <a:gd name="T4" fmla="*/ 67 w 90"/>
                <a:gd name="T5" fmla="*/ 302 h 302"/>
                <a:gd name="T6" fmla="*/ 90 w 90"/>
                <a:gd name="T7" fmla="*/ 292 h 302"/>
              </a:gdLst>
              <a:ahLst/>
              <a:cxnLst>
                <a:cxn ang="0">
                  <a:pos x="T0" y="T1"/>
                </a:cxn>
                <a:cxn ang="0">
                  <a:pos x="T2" y="T3"/>
                </a:cxn>
                <a:cxn ang="0">
                  <a:pos x="T4" y="T5"/>
                </a:cxn>
                <a:cxn ang="0">
                  <a:pos x="T6" y="T7"/>
                </a:cxn>
              </a:cxnLst>
              <a:rect l="0" t="0" r="r" b="b"/>
              <a:pathLst>
                <a:path w="90" h="302">
                  <a:moveTo>
                    <a:pt x="90" y="292"/>
                  </a:moveTo>
                  <a:lnTo>
                    <a:pt x="0" y="0"/>
                  </a:lnTo>
                  <a:lnTo>
                    <a:pt x="67" y="302"/>
                  </a:lnTo>
                  <a:lnTo>
                    <a:pt x="90" y="292"/>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31"/>
            <p:cNvSpPr>
              <a:spLocks/>
            </p:cNvSpPr>
            <p:nvPr/>
          </p:nvSpPr>
          <p:spPr bwMode="auto">
            <a:xfrm>
              <a:off x="1069" y="2243"/>
              <a:ext cx="113" cy="129"/>
            </a:xfrm>
            <a:custGeom>
              <a:avLst/>
              <a:gdLst>
                <a:gd name="T0" fmla="*/ 178 w 227"/>
                <a:gd name="T1" fmla="*/ 0 h 258"/>
                <a:gd name="T2" fmla="*/ 0 w 227"/>
                <a:gd name="T3" fmla="*/ 249 h 258"/>
                <a:gd name="T4" fmla="*/ 6 w 227"/>
                <a:gd name="T5" fmla="*/ 258 h 258"/>
                <a:gd name="T6" fmla="*/ 227 w 227"/>
                <a:gd name="T7" fmla="*/ 46 h 258"/>
                <a:gd name="T8" fmla="*/ 178 w 227"/>
                <a:gd name="T9" fmla="*/ 0 h 258"/>
              </a:gdLst>
              <a:ahLst/>
              <a:cxnLst>
                <a:cxn ang="0">
                  <a:pos x="T0" y="T1"/>
                </a:cxn>
                <a:cxn ang="0">
                  <a:pos x="T2" y="T3"/>
                </a:cxn>
                <a:cxn ang="0">
                  <a:pos x="T4" y="T5"/>
                </a:cxn>
                <a:cxn ang="0">
                  <a:pos x="T6" y="T7"/>
                </a:cxn>
                <a:cxn ang="0">
                  <a:pos x="T8" y="T9"/>
                </a:cxn>
              </a:cxnLst>
              <a:rect l="0" t="0" r="r" b="b"/>
              <a:pathLst>
                <a:path w="227" h="258">
                  <a:moveTo>
                    <a:pt x="178" y="0"/>
                  </a:moveTo>
                  <a:lnTo>
                    <a:pt x="0" y="249"/>
                  </a:lnTo>
                  <a:lnTo>
                    <a:pt x="6" y="258"/>
                  </a:lnTo>
                  <a:lnTo>
                    <a:pt x="227" y="46"/>
                  </a:lnTo>
                  <a:lnTo>
                    <a:pt x="178" y="0"/>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32"/>
            <p:cNvSpPr>
              <a:spLocks/>
            </p:cNvSpPr>
            <p:nvPr/>
          </p:nvSpPr>
          <p:spPr bwMode="auto">
            <a:xfrm>
              <a:off x="815" y="2496"/>
              <a:ext cx="119" cy="124"/>
            </a:xfrm>
            <a:custGeom>
              <a:avLst/>
              <a:gdLst>
                <a:gd name="T0" fmla="*/ 45 w 238"/>
                <a:gd name="T1" fmla="*/ 247 h 247"/>
                <a:gd name="T2" fmla="*/ 238 w 238"/>
                <a:gd name="T3" fmla="*/ 9 h 247"/>
                <a:gd name="T4" fmla="*/ 232 w 238"/>
                <a:gd name="T5" fmla="*/ 0 h 247"/>
                <a:gd name="T6" fmla="*/ 0 w 238"/>
                <a:gd name="T7" fmla="*/ 200 h 247"/>
                <a:gd name="T8" fmla="*/ 45 w 238"/>
                <a:gd name="T9" fmla="*/ 247 h 247"/>
              </a:gdLst>
              <a:ahLst/>
              <a:cxnLst>
                <a:cxn ang="0">
                  <a:pos x="T0" y="T1"/>
                </a:cxn>
                <a:cxn ang="0">
                  <a:pos x="T2" y="T3"/>
                </a:cxn>
                <a:cxn ang="0">
                  <a:pos x="T4" y="T5"/>
                </a:cxn>
                <a:cxn ang="0">
                  <a:pos x="T6" y="T7"/>
                </a:cxn>
                <a:cxn ang="0">
                  <a:pos x="T8" y="T9"/>
                </a:cxn>
              </a:cxnLst>
              <a:rect l="0" t="0" r="r" b="b"/>
              <a:pathLst>
                <a:path w="238" h="247">
                  <a:moveTo>
                    <a:pt x="45" y="247"/>
                  </a:moveTo>
                  <a:lnTo>
                    <a:pt x="238" y="9"/>
                  </a:lnTo>
                  <a:lnTo>
                    <a:pt x="232" y="0"/>
                  </a:lnTo>
                  <a:lnTo>
                    <a:pt x="0" y="200"/>
                  </a:lnTo>
                  <a:lnTo>
                    <a:pt x="45" y="247"/>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35"/>
            <p:cNvSpPr>
              <a:spLocks/>
            </p:cNvSpPr>
            <p:nvPr/>
          </p:nvSpPr>
          <p:spPr bwMode="auto">
            <a:xfrm>
              <a:off x="871" y="2242"/>
              <a:ext cx="78" cy="115"/>
            </a:xfrm>
            <a:custGeom>
              <a:avLst/>
              <a:gdLst>
                <a:gd name="T0" fmla="*/ 0 w 157"/>
                <a:gd name="T1" fmla="*/ 39 h 229"/>
                <a:gd name="T2" fmla="*/ 46 w 157"/>
                <a:gd name="T3" fmla="*/ 0 h 229"/>
                <a:gd name="T4" fmla="*/ 157 w 157"/>
                <a:gd name="T5" fmla="*/ 229 h 229"/>
                <a:gd name="T6" fmla="*/ 0 w 157"/>
                <a:gd name="T7" fmla="*/ 39 h 229"/>
              </a:gdLst>
              <a:ahLst/>
              <a:cxnLst>
                <a:cxn ang="0">
                  <a:pos x="T0" y="T1"/>
                </a:cxn>
                <a:cxn ang="0">
                  <a:pos x="T2" y="T3"/>
                </a:cxn>
                <a:cxn ang="0">
                  <a:pos x="T4" y="T5"/>
                </a:cxn>
                <a:cxn ang="0">
                  <a:pos x="T6" y="T7"/>
                </a:cxn>
              </a:cxnLst>
              <a:rect l="0" t="0" r="r" b="b"/>
              <a:pathLst>
                <a:path w="157" h="229">
                  <a:moveTo>
                    <a:pt x="0" y="39"/>
                  </a:moveTo>
                  <a:lnTo>
                    <a:pt x="46" y="0"/>
                  </a:lnTo>
                  <a:lnTo>
                    <a:pt x="157" y="229"/>
                  </a:lnTo>
                  <a:lnTo>
                    <a:pt x="0" y="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36"/>
            <p:cNvSpPr>
              <a:spLocks/>
            </p:cNvSpPr>
            <p:nvPr/>
          </p:nvSpPr>
          <p:spPr bwMode="auto">
            <a:xfrm>
              <a:off x="1061" y="2534"/>
              <a:ext cx="83" cy="115"/>
            </a:xfrm>
            <a:custGeom>
              <a:avLst/>
              <a:gdLst>
                <a:gd name="T0" fmla="*/ 0 w 165"/>
                <a:gd name="T1" fmla="*/ 0 h 229"/>
                <a:gd name="T2" fmla="*/ 110 w 165"/>
                <a:gd name="T3" fmla="*/ 229 h 229"/>
                <a:gd name="T4" fmla="*/ 165 w 165"/>
                <a:gd name="T5" fmla="*/ 191 h 229"/>
                <a:gd name="T6" fmla="*/ 0 w 165"/>
                <a:gd name="T7" fmla="*/ 0 h 229"/>
              </a:gdLst>
              <a:ahLst/>
              <a:cxnLst>
                <a:cxn ang="0">
                  <a:pos x="T0" y="T1"/>
                </a:cxn>
                <a:cxn ang="0">
                  <a:pos x="T2" y="T3"/>
                </a:cxn>
                <a:cxn ang="0">
                  <a:pos x="T4" y="T5"/>
                </a:cxn>
                <a:cxn ang="0">
                  <a:pos x="T6" y="T7"/>
                </a:cxn>
              </a:cxnLst>
              <a:rect l="0" t="0" r="r" b="b"/>
              <a:pathLst>
                <a:path w="165" h="229">
                  <a:moveTo>
                    <a:pt x="0" y="0"/>
                  </a:moveTo>
                  <a:lnTo>
                    <a:pt x="110" y="229"/>
                  </a:lnTo>
                  <a:lnTo>
                    <a:pt x="165" y="191"/>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pic>
        <p:nvPicPr>
          <p:cNvPr id="72" name="Picture 7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9959" y="5155328"/>
            <a:ext cx="1163385" cy="1163385"/>
          </a:xfrm>
          <a:prstGeom prst="rect">
            <a:avLst/>
          </a:prstGeom>
        </p:spPr>
      </p:pic>
      <p:sp>
        <p:nvSpPr>
          <p:cNvPr id="73" name="TextBox 72"/>
          <p:cNvSpPr txBox="1"/>
          <p:nvPr/>
        </p:nvSpPr>
        <p:spPr>
          <a:xfrm>
            <a:off x="1894416" y="4028804"/>
            <a:ext cx="3263542" cy="1015663"/>
          </a:xfrm>
          <a:prstGeom prst="rect">
            <a:avLst/>
          </a:prstGeom>
          <a:noFill/>
        </p:spPr>
        <p:txBody>
          <a:bodyPr wrap="square" rtlCol="0">
            <a:spAutoFit/>
          </a:bodyPr>
          <a:lstStyle/>
          <a:p>
            <a:r>
              <a:rPr lang="en-US" sz="2000" dirty="0">
                <a:latin typeface="vtks distress" panose="02000000000000000000" pitchFamily="2" charset="0"/>
              </a:rPr>
              <a:t>A free CD of this message will be available following the service</a:t>
            </a:r>
          </a:p>
        </p:txBody>
      </p:sp>
      <p:sp>
        <p:nvSpPr>
          <p:cNvPr id="74" name="TextBox 73"/>
          <p:cNvSpPr txBox="1"/>
          <p:nvPr/>
        </p:nvSpPr>
        <p:spPr>
          <a:xfrm>
            <a:off x="1897731" y="5224808"/>
            <a:ext cx="3263542" cy="1015663"/>
          </a:xfrm>
          <a:prstGeom prst="rect">
            <a:avLst/>
          </a:prstGeom>
          <a:noFill/>
        </p:spPr>
        <p:txBody>
          <a:bodyPr wrap="square" rtlCol="0">
            <a:spAutoFit/>
          </a:bodyPr>
          <a:lstStyle/>
          <a:p>
            <a:r>
              <a:rPr lang="en-US" sz="2000" dirty="0">
                <a:latin typeface="vtks distress" panose="02000000000000000000" pitchFamily="2" charset="0"/>
              </a:rPr>
              <a:t>It will also be available for podcast later this week at calvaryokc.com</a:t>
            </a:r>
          </a:p>
        </p:txBody>
      </p:sp>
      <p:sp>
        <p:nvSpPr>
          <p:cNvPr id="45" name="TextBox 44"/>
          <p:cNvSpPr txBox="1"/>
          <p:nvPr/>
        </p:nvSpPr>
        <p:spPr>
          <a:xfrm>
            <a:off x="5368174" y="1270494"/>
            <a:ext cx="793141"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14636387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7</a:t>
            </a:r>
            <a:r>
              <a:rPr lang="en-US" sz="4000" dirty="0">
                <a:latin typeface="Aaron" panose="02020900000000000000" pitchFamily="18" charset="0"/>
              </a:rPr>
              <a:t>.</a:t>
            </a:r>
            <a:r>
              <a:rPr lang="en-US" sz="4000" dirty="0">
                <a:latin typeface="vtks distress" panose="02000000000000000000" pitchFamily="2" charset="0"/>
              </a:rPr>
              <a:t>2</a:t>
            </a:r>
            <a:r>
              <a:rPr lang="en-US" sz="4000" dirty="0">
                <a:latin typeface="Aaron" panose="02020900000000000000" pitchFamily="18" charset="0"/>
              </a:rPr>
              <a:t>-</a:t>
            </a:r>
            <a:r>
              <a:rPr lang="en-US" sz="4000" dirty="0">
                <a:latin typeface="vtks distress" panose="02000000000000000000" pitchFamily="2" charset="0"/>
              </a:rPr>
              <a:t>16</a:t>
            </a:r>
          </a:p>
        </p:txBody>
      </p:sp>
      <p:sp>
        <p:nvSpPr>
          <p:cNvPr id="2" name="TextBox 1"/>
          <p:cNvSpPr txBox="1"/>
          <p:nvPr/>
        </p:nvSpPr>
        <p:spPr>
          <a:xfrm>
            <a:off x="494452" y="513687"/>
            <a:ext cx="8258133" cy="5078313"/>
          </a:xfrm>
          <a:prstGeom prst="rect">
            <a:avLst/>
          </a:prstGeom>
          <a:noFill/>
        </p:spPr>
        <p:txBody>
          <a:bodyPr wrap="square" rtlCol="0">
            <a:spAutoFit/>
          </a:bodyPr>
          <a:lstStyle/>
          <a:p>
            <a:r>
              <a:rPr lang="en-US" sz="2700" dirty="0">
                <a:solidFill>
                  <a:schemeClr val="accent2">
                    <a:lumMod val="50000"/>
                  </a:schemeClr>
                </a:solidFill>
              </a:rPr>
              <a:t>Oswald Chambers (1874-1917) -</a:t>
            </a:r>
            <a:r>
              <a:rPr lang="en-US" sz="2700" dirty="0"/>
              <a:t> “God can never make us wine if we object to the fingers he uses to crush us with. If God would only use his own fingers and make us broken bread and poured out wine in a special way! But when he uses someone whom we dislike, or some set of circumstances to which we said we would never submit, and makes those the crushers, we object.”</a:t>
            </a:r>
            <a:endParaRPr lang="en-US" sz="2700" dirty="0">
              <a:solidFill>
                <a:schemeClr val="accent2">
                  <a:lumMod val="50000"/>
                </a:schemeClr>
              </a:solidFill>
              <a:latin typeface="GreeceBlack" panose="020B0600000000000000" pitchFamily="34"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28383044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7</a:t>
            </a:r>
            <a:r>
              <a:rPr lang="en-US" sz="4000" dirty="0">
                <a:latin typeface="Aaron" panose="02020900000000000000" pitchFamily="18" charset="0"/>
              </a:rPr>
              <a:t>.</a:t>
            </a:r>
            <a:r>
              <a:rPr lang="en-US" sz="4000" dirty="0">
                <a:latin typeface="vtks distress" panose="02000000000000000000" pitchFamily="2" charset="0"/>
              </a:rPr>
              <a:t>2</a:t>
            </a:r>
            <a:r>
              <a:rPr lang="en-US" sz="4000" dirty="0">
                <a:latin typeface="Aaron" panose="02020900000000000000" pitchFamily="18" charset="0"/>
              </a:rPr>
              <a:t>-</a:t>
            </a:r>
            <a:r>
              <a:rPr lang="en-US" sz="4000" dirty="0">
                <a:latin typeface="vtks distress" panose="02000000000000000000" pitchFamily="2" charset="0"/>
              </a:rPr>
              <a:t>16</a:t>
            </a:r>
          </a:p>
        </p:txBody>
      </p:sp>
      <p:sp>
        <p:nvSpPr>
          <p:cNvPr id="2" name="TextBox 1"/>
          <p:cNvSpPr txBox="1"/>
          <p:nvPr/>
        </p:nvSpPr>
        <p:spPr>
          <a:xfrm>
            <a:off x="494452" y="513687"/>
            <a:ext cx="8258133" cy="2554545"/>
          </a:xfrm>
          <a:prstGeom prst="rect">
            <a:avLst/>
          </a:prstGeom>
          <a:noFill/>
        </p:spPr>
        <p:txBody>
          <a:bodyPr wrap="square" rtlCol="0">
            <a:spAutoFit/>
          </a:bodyPr>
          <a:lstStyle/>
          <a:p>
            <a:r>
              <a:rPr lang="en-US" sz="3200" dirty="0">
                <a:solidFill>
                  <a:schemeClr val="accent2">
                    <a:lumMod val="50000"/>
                  </a:schemeClr>
                </a:solidFill>
              </a:rPr>
              <a:t>Martin Luther (1483-1546) - </a:t>
            </a:r>
            <a:r>
              <a:rPr lang="en-US" sz="3200" dirty="0"/>
              <a:t>“God creates out of nothing. Therefore until a man is nothing, God can make nothing out of him.”</a:t>
            </a: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3" name="TextBox 22">
            <a:extLst>
              <a:ext uri="{FF2B5EF4-FFF2-40B4-BE49-F238E27FC236}">
                <a16:creationId xmlns:a16="http://schemas.microsoft.com/office/drawing/2014/main" id="{C123FAE2-CD25-4EA9-9B8C-BB0708B10688}"/>
              </a:ext>
            </a:extLst>
          </p:cNvPr>
          <p:cNvSpPr txBox="1"/>
          <p:nvPr/>
        </p:nvSpPr>
        <p:spPr>
          <a:xfrm>
            <a:off x="497222" y="3026899"/>
            <a:ext cx="8258133" cy="2062103"/>
          </a:xfrm>
          <a:prstGeom prst="rect">
            <a:avLst/>
          </a:prstGeom>
          <a:noFill/>
        </p:spPr>
        <p:txBody>
          <a:bodyPr wrap="square" rtlCol="0">
            <a:spAutoFit/>
          </a:bodyPr>
          <a:lstStyle/>
          <a:p>
            <a:r>
              <a:rPr lang="en-US" sz="3200" dirty="0">
                <a:solidFill>
                  <a:schemeClr val="accent2">
                    <a:lumMod val="50000"/>
                  </a:schemeClr>
                </a:solidFill>
              </a:rPr>
              <a:t>A. W. Tozer (1897-1963) - </a:t>
            </a:r>
            <a:r>
              <a:rPr lang="en-US" sz="3200" dirty="0"/>
              <a:t>“It is doubtful whether God can bless a man greatly until He has hurt him deeply.”</a:t>
            </a:r>
            <a:endParaRPr lang="en-US" sz="4800" dirty="0"/>
          </a:p>
        </p:txBody>
      </p:sp>
    </p:spTree>
    <p:extLst>
      <p:ext uri="{BB962C8B-B14F-4D97-AF65-F5344CB8AC3E}">
        <p14:creationId xmlns:p14="http://schemas.microsoft.com/office/powerpoint/2010/main" val="35871448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par>
                                <p:cTn id="13" presetID="3" presetClass="emph" presetSubtype="2" fill="hold" grpId="1" nodeType="withEffect">
                                  <p:stCondLst>
                                    <p:cond delay="0"/>
                                  </p:stCondLst>
                                  <p:childTnLst>
                                    <p:animClr clrSpc="rgb" dir="cw">
                                      <p:cBhvr override="childStyle">
                                        <p:cTn id="14" dur="2000" fill="hold"/>
                                        <p:tgtEl>
                                          <p:spTgt spid="2"/>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a:latin typeface="vtks distress" panose="02000000000000000000" pitchFamily="2" charset="0"/>
              </a:rPr>
              <a:t>7</a:t>
            </a:r>
            <a:r>
              <a:rPr lang="en-US" sz="4000">
                <a:latin typeface="Aaron" panose="02020900000000000000" pitchFamily="18" charset="0"/>
              </a:rPr>
              <a:t>.</a:t>
            </a:r>
            <a:r>
              <a:rPr lang="en-US" sz="4000">
                <a:latin typeface="vtks distress" panose="02000000000000000000" pitchFamily="2" charset="0"/>
              </a:rPr>
              <a:t>2</a:t>
            </a:r>
            <a:r>
              <a:rPr lang="en-US" sz="4000">
                <a:latin typeface="Aaron" panose="02020900000000000000" pitchFamily="18" charset="0"/>
              </a:rPr>
              <a:t>-</a:t>
            </a:r>
            <a:r>
              <a:rPr lang="en-US" sz="4000">
                <a:latin typeface="vtks distress" panose="02000000000000000000" pitchFamily="2" charset="0"/>
              </a:rPr>
              <a:t>16</a:t>
            </a:r>
            <a:endParaRPr lang="en-US" sz="4000" dirty="0">
              <a:latin typeface="vtks distress" panose="02000000000000000000" pitchFamily="2"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14940583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7</a:t>
            </a:r>
            <a:r>
              <a:rPr lang="en-US" sz="4000" dirty="0">
                <a:latin typeface="Aaron" panose="02020900000000000000" pitchFamily="18" charset="0"/>
              </a:rPr>
              <a:t>.</a:t>
            </a:r>
            <a:r>
              <a:rPr lang="en-US" sz="4000" dirty="0">
                <a:latin typeface="vtks distress" panose="02000000000000000000" pitchFamily="2" charset="0"/>
              </a:rPr>
              <a:t>2</a:t>
            </a:r>
            <a:r>
              <a:rPr lang="en-US" sz="4000" dirty="0">
                <a:latin typeface="Aaron" panose="02020900000000000000" pitchFamily="18" charset="0"/>
              </a:rPr>
              <a:t>-</a:t>
            </a:r>
            <a:r>
              <a:rPr lang="en-US" sz="4000" dirty="0">
                <a:latin typeface="vtks distress" panose="02000000000000000000" pitchFamily="2" charset="0"/>
              </a:rPr>
              <a:t>16</a:t>
            </a:r>
          </a:p>
        </p:txBody>
      </p:sp>
      <p:sp>
        <p:nvSpPr>
          <p:cNvPr id="2" name="TextBox 1"/>
          <p:cNvSpPr txBox="1"/>
          <p:nvPr/>
        </p:nvSpPr>
        <p:spPr>
          <a:xfrm>
            <a:off x="494452" y="513687"/>
            <a:ext cx="8258133" cy="584775"/>
          </a:xfrm>
          <a:prstGeom prst="rect">
            <a:avLst/>
          </a:prstGeom>
          <a:noFill/>
        </p:spPr>
        <p:txBody>
          <a:bodyPr wrap="square" rtlCol="0">
            <a:spAutoFit/>
          </a:bodyPr>
          <a:lstStyle/>
          <a:p>
            <a:r>
              <a:rPr lang="en-US" sz="3200" dirty="0">
                <a:solidFill>
                  <a:schemeClr val="accent2">
                    <a:lumMod val="50000"/>
                  </a:schemeClr>
                </a:solidFill>
                <a:latin typeface="GreeceBlack" panose="020B0600000000000000" pitchFamily="34" charset="0"/>
              </a:rPr>
              <a:t>Sorrow of the world</a:t>
            </a: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4" name="TextBox 23"/>
          <p:cNvSpPr txBox="1"/>
          <p:nvPr/>
        </p:nvSpPr>
        <p:spPr>
          <a:xfrm>
            <a:off x="494455" y="1050710"/>
            <a:ext cx="2952685" cy="584775"/>
          </a:xfrm>
          <a:prstGeom prst="rect">
            <a:avLst/>
          </a:prstGeom>
          <a:noFill/>
        </p:spPr>
        <p:txBody>
          <a:bodyPr wrap="square" rtlCol="0">
            <a:spAutoFit/>
          </a:bodyPr>
          <a:lstStyle/>
          <a:p>
            <a:pPr marL="231775" indent="-231775">
              <a:buFont typeface="Arial" panose="020B0604020202020204" pitchFamily="34" charset="0"/>
              <a:buChar char="•"/>
            </a:pPr>
            <a:r>
              <a:rPr lang="en-US" sz="3200" dirty="0">
                <a:latin typeface="GreeceBlack" panose="020B0600000000000000" pitchFamily="34" charset="0"/>
              </a:rPr>
              <a:t> Remorse</a:t>
            </a:r>
            <a:endParaRPr lang="en-US" sz="3200" dirty="0">
              <a:solidFill>
                <a:schemeClr val="accent2">
                  <a:lumMod val="50000"/>
                </a:schemeClr>
              </a:solidFill>
              <a:latin typeface="GreeceBlack" panose="020B0600000000000000" pitchFamily="34" charset="0"/>
            </a:endParaRPr>
          </a:p>
        </p:txBody>
      </p:sp>
      <p:sp>
        <p:nvSpPr>
          <p:cNvPr id="25" name="TextBox 24">
            <a:extLst>
              <a:ext uri="{FF2B5EF4-FFF2-40B4-BE49-F238E27FC236}">
                <a16:creationId xmlns:a16="http://schemas.microsoft.com/office/drawing/2014/main" id="{E0113E05-2C46-4234-9202-2D849B59642B}"/>
              </a:ext>
            </a:extLst>
          </p:cNvPr>
          <p:cNvSpPr txBox="1"/>
          <p:nvPr/>
        </p:nvSpPr>
        <p:spPr>
          <a:xfrm>
            <a:off x="501715" y="2091636"/>
            <a:ext cx="2952685" cy="584775"/>
          </a:xfrm>
          <a:prstGeom prst="rect">
            <a:avLst/>
          </a:prstGeom>
          <a:noFill/>
        </p:spPr>
        <p:txBody>
          <a:bodyPr wrap="square" rtlCol="0">
            <a:spAutoFit/>
          </a:bodyPr>
          <a:lstStyle/>
          <a:p>
            <a:pPr marL="231775" indent="-231775">
              <a:buFont typeface="Arial" panose="020B0604020202020204" pitchFamily="34" charset="0"/>
              <a:buChar char="•"/>
            </a:pPr>
            <a:r>
              <a:rPr lang="en-US" sz="3200" dirty="0">
                <a:latin typeface="GreeceBlack" panose="020B0600000000000000" pitchFamily="34" charset="0"/>
              </a:rPr>
              <a:t> regret</a:t>
            </a:r>
            <a:endParaRPr lang="en-US" sz="3200" dirty="0">
              <a:solidFill>
                <a:schemeClr val="accent2">
                  <a:lumMod val="50000"/>
                </a:schemeClr>
              </a:solidFill>
              <a:latin typeface="GreeceBlack" panose="020B0600000000000000" pitchFamily="34" charset="0"/>
            </a:endParaRPr>
          </a:p>
        </p:txBody>
      </p:sp>
      <p:sp>
        <p:nvSpPr>
          <p:cNvPr id="26" name="TextBox 25">
            <a:extLst>
              <a:ext uri="{FF2B5EF4-FFF2-40B4-BE49-F238E27FC236}">
                <a16:creationId xmlns:a16="http://schemas.microsoft.com/office/drawing/2014/main" id="{FC656E5B-C4CF-4BE5-926C-215995CDA829}"/>
              </a:ext>
            </a:extLst>
          </p:cNvPr>
          <p:cNvSpPr txBox="1"/>
          <p:nvPr/>
        </p:nvSpPr>
        <p:spPr>
          <a:xfrm>
            <a:off x="508975" y="3107764"/>
            <a:ext cx="2952685" cy="584775"/>
          </a:xfrm>
          <a:prstGeom prst="rect">
            <a:avLst/>
          </a:prstGeom>
          <a:noFill/>
        </p:spPr>
        <p:txBody>
          <a:bodyPr wrap="square" rtlCol="0">
            <a:spAutoFit/>
          </a:bodyPr>
          <a:lstStyle/>
          <a:p>
            <a:pPr marL="231775" indent="-231775">
              <a:buFont typeface="Arial" panose="020B0604020202020204" pitchFamily="34" charset="0"/>
              <a:buChar char="•"/>
            </a:pPr>
            <a:r>
              <a:rPr lang="en-US" sz="3200" dirty="0">
                <a:latin typeface="GreeceBlack" panose="020B0600000000000000" pitchFamily="34" charset="0"/>
              </a:rPr>
              <a:t> resolve</a:t>
            </a:r>
            <a:endParaRPr lang="en-US" sz="3200" dirty="0">
              <a:solidFill>
                <a:schemeClr val="accent2">
                  <a:lumMod val="50000"/>
                </a:schemeClr>
              </a:solidFill>
              <a:latin typeface="GreeceBlack" panose="020B0600000000000000" pitchFamily="34" charset="0"/>
            </a:endParaRPr>
          </a:p>
        </p:txBody>
      </p:sp>
      <p:sp>
        <p:nvSpPr>
          <p:cNvPr id="3" name="TextBox 2">
            <a:extLst>
              <a:ext uri="{FF2B5EF4-FFF2-40B4-BE49-F238E27FC236}">
                <a16:creationId xmlns:a16="http://schemas.microsoft.com/office/drawing/2014/main" id="{330FFCAF-880D-4E49-984E-05ADEFBA2600}"/>
              </a:ext>
            </a:extLst>
          </p:cNvPr>
          <p:cNvSpPr txBox="1"/>
          <p:nvPr/>
        </p:nvSpPr>
        <p:spPr>
          <a:xfrm>
            <a:off x="471714" y="1066806"/>
            <a:ext cx="8222343" cy="1077218"/>
          </a:xfrm>
          <a:prstGeom prst="rect">
            <a:avLst/>
          </a:prstGeom>
          <a:noFill/>
        </p:spPr>
        <p:txBody>
          <a:bodyPr wrap="square" rtlCol="0">
            <a:spAutoFit/>
          </a:bodyPr>
          <a:lstStyle/>
          <a:p>
            <a:r>
              <a:rPr lang="en-US" sz="3200" dirty="0">
                <a:latin typeface="GreeceBlack" panose="020B0600000000000000" pitchFamily="34" charset="0"/>
              </a:rPr>
              <a:t>                   - I’m sorry for how I feel</a:t>
            </a:r>
          </a:p>
        </p:txBody>
      </p:sp>
      <p:sp>
        <p:nvSpPr>
          <p:cNvPr id="27" name="TextBox 26">
            <a:extLst>
              <a:ext uri="{FF2B5EF4-FFF2-40B4-BE49-F238E27FC236}">
                <a16:creationId xmlns:a16="http://schemas.microsoft.com/office/drawing/2014/main" id="{AF6792AF-027E-4C11-B205-B17D05DF8517}"/>
              </a:ext>
            </a:extLst>
          </p:cNvPr>
          <p:cNvSpPr txBox="1"/>
          <p:nvPr/>
        </p:nvSpPr>
        <p:spPr>
          <a:xfrm>
            <a:off x="474484" y="2075415"/>
            <a:ext cx="8222343" cy="1077218"/>
          </a:xfrm>
          <a:prstGeom prst="rect">
            <a:avLst/>
          </a:prstGeom>
          <a:noFill/>
        </p:spPr>
        <p:txBody>
          <a:bodyPr wrap="square" rtlCol="0">
            <a:spAutoFit/>
          </a:bodyPr>
          <a:lstStyle/>
          <a:p>
            <a:r>
              <a:rPr lang="en-US" sz="3200" dirty="0">
                <a:latin typeface="GreeceBlack" panose="020B0600000000000000" pitchFamily="34" charset="0"/>
              </a:rPr>
              <a:t>                - I’m sorry for the consequences</a:t>
            </a:r>
          </a:p>
        </p:txBody>
      </p:sp>
      <p:sp>
        <p:nvSpPr>
          <p:cNvPr id="28" name="TextBox 27">
            <a:extLst>
              <a:ext uri="{FF2B5EF4-FFF2-40B4-BE49-F238E27FC236}">
                <a16:creationId xmlns:a16="http://schemas.microsoft.com/office/drawing/2014/main" id="{F9525442-0D08-4A39-AA17-A832FDC84525}"/>
              </a:ext>
            </a:extLst>
          </p:cNvPr>
          <p:cNvSpPr txBox="1"/>
          <p:nvPr/>
        </p:nvSpPr>
        <p:spPr>
          <a:xfrm>
            <a:off x="477255" y="3117274"/>
            <a:ext cx="8222343" cy="1077218"/>
          </a:xfrm>
          <a:prstGeom prst="rect">
            <a:avLst/>
          </a:prstGeom>
          <a:noFill/>
        </p:spPr>
        <p:txBody>
          <a:bodyPr wrap="square" rtlCol="0">
            <a:spAutoFit/>
          </a:bodyPr>
          <a:lstStyle/>
          <a:p>
            <a:r>
              <a:rPr lang="en-US" sz="3200" dirty="0">
                <a:latin typeface="GreeceBlack" panose="020B0600000000000000" pitchFamily="34" charset="0"/>
              </a:rPr>
              <a:t>                  - I’m sorry And I’m gonna try harder</a:t>
            </a:r>
          </a:p>
        </p:txBody>
      </p:sp>
    </p:spTree>
    <p:extLst>
      <p:ext uri="{BB962C8B-B14F-4D97-AF65-F5344CB8AC3E}">
        <p14:creationId xmlns:p14="http://schemas.microsoft.com/office/powerpoint/2010/main" val="14376768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50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fade">
                                      <p:cBhvr>
                                        <p:cTn id="32" dur="500"/>
                                        <p:tgtEl>
                                          <p:spTgt spid="27"/>
                                        </p:tgtEl>
                                      </p:cBhvr>
                                    </p:animEffect>
                                  </p:childTnLst>
                                </p:cTn>
                              </p:par>
                              <p:par>
                                <p:cTn id="33" presetID="3" presetClass="emph" presetSubtype="2" fill="hold" grpId="1" nodeType="withEffect">
                                  <p:stCondLst>
                                    <p:cond delay="0"/>
                                  </p:stCondLst>
                                  <p:childTnLst>
                                    <p:animClr clrSpc="rgb" dir="cw">
                                      <p:cBhvr override="childStyle">
                                        <p:cTn id="34" dur="2000" fill="hold"/>
                                        <p:tgtEl>
                                          <p:spTgt spid="24"/>
                                        </p:tgtEl>
                                        <p:attrNameLst>
                                          <p:attrName>style.color</p:attrName>
                                        </p:attrNameLst>
                                      </p:cBhvr>
                                      <p:to>
                                        <a:schemeClr val="accent2"/>
                                      </p:to>
                                    </p:animClr>
                                  </p:childTnLst>
                                </p:cTn>
                              </p:par>
                              <p:par>
                                <p:cTn id="35" presetID="3" presetClass="emph" presetSubtype="2" fill="hold" grpId="1" nodeType="withEffect">
                                  <p:stCondLst>
                                    <p:cond delay="0"/>
                                  </p:stCondLst>
                                  <p:childTnLst>
                                    <p:animClr clrSpc="rgb" dir="cw">
                                      <p:cBhvr override="childStyle">
                                        <p:cTn id="36" dur="2000" fill="hold"/>
                                        <p:tgtEl>
                                          <p:spTgt spid="3"/>
                                        </p:tgtEl>
                                        <p:attrNameLst>
                                          <p:attrName>style.color</p:attrName>
                                        </p:attrNameLst>
                                      </p:cBhvr>
                                      <p:to>
                                        <a:schemeClr val="accent2"/>
                                      </p:to>
                                    </p:animClr>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fade">
                                      <p:cBhvr>
                                        <p:cTn id="41" dur="500"/>
                                        <p:tgtEl>
                                          <p:spTgt spid="28"/>
                                        </p:tgtEl>
                                      </p:cBhvr>
                                    </p:animEffect>
                                  </p:childTnLst>
                                </p:cTn>
                              </p:par>
                              <p:par>
                                <p:cTn id="42" presetID="3" presetClass="emph" presetSubtype="2" fill="hold" grpId="1" nodeType="withEffect">
                                  <p:stCondLst>
                                    <p:cond delay="0"/>
                                  </p:stCondLst>
                                  <p:childTnLst>
                                    <p:animClr clrSpc="rgb" dir="cw">
                                      <p:cBhvr override="childStyle">
                                        <p:cTn id="43" dur="2000" fill="hold"/>
                                        <p:tgtEl>
                                          <p:spTgt spid="25"/>
                                        </p:tgtEl>
                                        <p:attrNameLst>
                                          <p:attrName>style.color</p:attrName>
                                        </p:attrNameLst>
                                      </p:cBhvr>
                                      <p:to>
                                        <a:schemeClr val="accent2"/>
                                      </p:to>
                                    </p:animClr>
                                  </p:childTnLst>
                                </p:cTn>
                              </p:par>
                              <p:par>
                                <p:cTn id="44" presetID="3" presetClass="emph" presetSubtype="2" fill="hold" grpId="1" nodeType="withEffect">
                                  <p:stCondLst>
                                    <p:cond delay="0"/>
                                  </p:stCondLst>
                                  <p:childTnLst>
                                    <p:animClr clrSpc="rgb" dir="cw">
                                      <p:cBhvr override="childStyle">
                                        <p:cTn id="45" dur="2000" fill="hold"/>
                                        <p:tgtEl>
                                          <p:spTgt spid="27"/>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4" grpId="0"/>
      <p:bldP spid="24" grpId="1"/>
      <p:bldP spid="25" grpId="0"/>
      <p:bldP spid="25" grpId="1"/>
      <p:bldP spid="26" grpId="0"/>
      <p:bldP spid="3" grpId="0"/>
      <p:bldP spid="3" grpId="1"/>
      <p:bldP spid="27" grpId="0"/>
      <p:bldP spid="27" grpId="1"/>
      <p:bldP spid="28"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7</a:t>
            </a:r>
            <a:r>
              <a:rPr lang="en-US" sz="4000" dirty="0">
                <a:latin typeface="Aaron" panose="02020900000000000000" pitchFamily="18" charset="0"/>
              </a:rPr>
              <a:t>.</a:t>
            </a:r>
            <a:r>
              <a:rPr lang="en-US" sz="4000" dirty="0">
                <a:latin typeface="vtks distress" panose="02000000000000000000" pitchFamily="2" charset="0"/>
              </a:rPr>
              <a:t>2</a:t>
            </a:r>
            <a:r>
              <a:rPr lang="en-US" sz="4000" dirty="0">
                <a:latin typeface="Aaron" panose="02020900000000000000" pitchFamily="18" charset="0"/>
              </a:rPr>
              <a:t>-</a:t>
            </a:r>
            <a:r>
              <a:rPr lang="en-US" sz="4000" dirty="0">
                <a:latin typeface="vtks distress" panose="02000000000000000000" pitchFamily="2" charset="0"/>
              </a:rPr>
              <a:t>16</a:t>
            </a:r>
          </a:p>
        </p:txBody>
      </p:sp>
      <p:sp>
        <p:nvSpPr>
          <p:cNvPr id="2" name="TextBox 1"/>
          <p:cNvSpPr txBox="1"/>
          <p:nvPr/>
        </p:nvSpPr>
        <p:spPr>
          <a:xfrm>
            <a:off x="494452" y="513687"/>
            <a:ext cx="8258133" cy="584775"/>
          </a:xfrm>
          <a:prstGeom prst="rect">
            <a:avLst/>
          </a:prstGeom>
          <a:noFill/>
        </p:spPr>
        <p:txBody>
          <a:bodyPr wrap="square" rtlCol="0">
            <a:spAutoFit/>
          </a:bodyPr>
          <a:lstStyle/>
          <a:p>
            <a:r>
              <a:rPr lang="en-US" sz="3200" dirty="0">
                <a:solidFill>
                  <a:schemeClr val="accent2">
                    <a:lumMod val="50000"/>
                  </a:schemeClr>
                </a:solidFill>
                <a:latin typeface="GreeceBlack" panose="020B0600000000000000" pitchFamily="34" charset="0"/>
              </a:rPr>
              <a:t>Judas was full of remorse</a:t>
            </a: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4" name="TextBox 23"/>
          <p:cNvSpPr txBox="1"/>
          <p:nvPr/>
        </p:nvSpPr>
        <p:spPr>
          <a:xfrm>
            <a:off x="494455" y="934328"/>
            <a:ext cx="8233909" cy="2800767"/>
          </a:xfrm>
          <a:prstGeom prst="rect">
            <a:avLst/>
          </a:prstGeom>
          <a:noFill/>
        </p:spPr>
        <p:txBody>
          <a:bodyPr wrap="square" rtlCol="0">
            <a:spAutoFit/>
          </a:bodyPr>
          <a:lstStyle/>
          <a:p>
            <a:pPr marL="231775" indent="-231775">
              <a:buFont typeface="Arial" panose="020B0604020202020204" pitchFamily="34" charset="0"/>
              <a:buChar char="•"/>
            </a:pPr>
            <a:r>
              <a:rPr lang="en-US" sz="4800" dirty="0">
                <a:latin typeface="GreeceBlack" panose="020B0600000000000000" pitchFamily="34" charset="0"/>
              </a:rPr>
              <a:t> </a:t>
            </a:r>
            <a:r>
              <a:rPr lang="en-US" sz="3200" dirty="0">
                <a:solidFill>
                  <a:schemeClr val="accent2">
                    <a:lumMod val="50000"/>
                  </a:schemeClr>
                </a:solidFill>
              </a:rPr>
              <a:t>Oswald Chambers (1874-1917) - </a:t>
            </a:r>
            <a:r>
              <a:rPr lang="en-US" sz="3200" dirty="0"/>
              <a:t>“Never mistake remorse for repentance; remorse simply puts a man in hell while he is on earth.” </a:t>
            </a:r>
            <a:endParaRPr lang="en-US" sz="4800" dirty="0">
              <a:solidFill>
                <a:schemeClr val="accent2">
                  <a:lumMod val="50000"/>
                </a:schemeClr>
              </a:solidFill>
              <a:latin typeface="GreeceBlack" panose="020B0600000000000000" pitchFamily="34" charset="0"/>
            </a:endParaRPr>
          </a:p>
        </p:txBody>
      </p:sp>
      <p:sp>
        <p:nvSpPr>
          <p:cNvPr id="29" name="TextBox 28">
            <a:extLst>
              <a:ext uri="{FF2B5EF4-FFF2-40B4-BE49-F238E27FC236}">
                <a16:creationId xmlns:a16="http://schemas.microsoft.com/office/drawing/2014/main" id="{8570FFCC-35D7-44A8-93F4-4395131E56B8}"/>
              </a:ext>
            </a:extLst>
          </p:cNvPr>
          <p:cNvSpPr txBox="1"/>
          <p:nvPr/>
        </p:nvSpPr>
        <p:spPr>
          <a:xfrm>
            <a:off x="497222" y="3658659"/>
            <a:ext cx="8258133" cy="584775"/>
          </a:xfrm>
          <a:prstGeom prst="rect">
            <a:avLst/>
          </a:prstGeom>
          <a:noFill/>
        </p:spPr>
        <p:txBody>
          <a:bodyPr wrap="square" rtlCol="0">
            <a:spAutoFit/>
          </a:bodyPr>
          <a:lstStyle/>
          <a:p>
            <a:r>
              <a:rPr lang="en-US" sz="3200" dirty="0">
                <a:solidFill>
                  <a:schemeClr val="accent2">
                    <a:lumMod val="50000"/>
                  </a:schemeClr>
                </a:solidFill>
                <a:latin typeface="GreeceBlack" panose="020B0600000000000000" pitchFamily="34" charset="0"/>
              </a:rPr>
              <a:t>Esau was full of regret</a:t>
            </a:r>
          </a:p>
        </p:txBody>
      </p:sp>
      <p:sp>
        <p:nvSpPr>
          <p:cNvPr id="30" name="TextBox 29">
            <a:extLst>
              <a:ext uri="{FF2B5EF4-FFF2-40B4-BE49-F238E27FC236}">
                <a16:creationId xmlns:a16="http://schemas.microsoft.com/office/drawing/2014/main" id="{33948974-7D5B-4E2F-BB69-61B87B88D14C}"/>
              </a:ext>
            </a:extLst>
          </p:cNvPr>
          <p:cNvSpPr txBox="1"/>
          <p:nvPr/>
        </p:nvSpPr>
        <p:spPr>
          <a:xfrm>
            <a:off x="499992" y="4201756"/>
            <a:ext cx="8258133" cy="584775"/>
          </a:xfrm>
          <a:prstGeom prst="rect">
            <a:avLst/>
          </a:prstGeom>
          <a:noFill/>
        </p:spPr>
        <p:txBody>
          <a:bodyPr wrap="square" rtlCol="0">
            <a:spAutoFit/>
          </a:bodyPr>
          <a:lstStyle/>
          <a:p>
            <a:r>
              <a:rPr lang="en-US" sz="3200" dirty="0">
                <a:solidFill>
                  <a:schemeClr val="accent2">
                    <a:lumMod val="50000"/>
                  </a:schemeClr>
                </a:solidFill>
                <a:latin typeface="GreeceBlack" panose="020B0600000000000000" pitchFamily="34" charset="0"/>
              </a:rPr>
              <a:t>King Saul was full of Resolve</a:t>
            </a:r>
          </a:p>
        </p:txBody>
      </p:sp>
    </p:spTree>
    <p:extLst>
      <p:ext uri="{BB962C8B-B14F-4D97-AF65-F5344CB8AC3E}">
        <p14:creationId xmlns:p14="http://schemas.microsoft.com/office/powerpoint/2010/main" val="17147863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500"/>
                                        <p:tgtEl>
                                          <p:spTgt spid="29"/>
                                        </p:tgtEl>
                                      </p:cBhvr>
                                    </p:animEffect>
                                  </p:childTnLst>
                                </p:cTn>
                              </p:par>
                              <p:par>
                                <p:cTn id="18" presetID="3" presetClass="emph" presetSubtype="2" fill="hold" grpId="1" nodeType="withEffect">
                                  <p:stCondLst>
                                    <p:cond delay="0"/>
                                  </p:stCondLst>
                                  <p:childTnLst>
                                    <p:animClr clrSpc="rgb" dir="cw">
                                      <p:cBhvr override="childStyle">
                                        <p:cTn id="19" dur="2000" fill="hold"/>
                                        <p:tgtEl>
                                          <p:spTgt spid="2"/>
                                        </p:tgtEl>
                                        <p:attrNameLst>
                                          <p:attrName>style.color</p:attrName>
                                        </p:attrNameLst>
                                      </p:cBhvr>
                                      <p:to>
                                        <a:schemeClr val="accent2"/>
                                      </p:to>
                                    </p:animClr>
                                  </p:childTnLst>
                                </p:cTn>
                              </p:par>
                              <p:par>
                                <p:cTn id="20" presetID="3" presetClass="emph" presetSubtype="2" fill="hold" grpId="1" nodeType="withEffect">
                                  <p:stCondLst>
                                    <p:cond delay="0"/>
                                  </p:stCondLst>
                                  <p:childTnLst>
                                    <p:animClr clrSpc="rgb" dir="cw">
                                      <p:cBhvr override="childStyle">
                                        <p:cTn id="21" dur="2000" fill="hold"/>
                                        <p:tgtEl>
                                          <p:spTgt spid="24"/>
                                        </p:tgtEl>
                                        <p:attrNameLst>
                                          <p:attrName>style.color</p:attrName>
                                        </p:attrNameLst>
                                      </p:cBhvr>
                                      <p:to>
                                        <a:schemeClr val="accent2"/>
                                      </p:to>
                                    </p:animClr>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fade">
                                      <p:cBhvr>
                                        <p:cTn id="26" dur="500"/>
                                        <p:tgtEl>
                                          <p:spTgt spid="30"/>
                                        </p:tgtEl>
                                      </p:cBhvr>
                                    </p:animEffect>
                                  </p:childTnLst>
                                </p:cTn>
                              </p:par>
                              <p:par>
                                <p:cTn id="27" presetID="3" presetClass="emph" presetSubtype="2" fill="hold" grpId="1" nodeType="withEffect">
                                  <p:stCondLst>
                                    <p:cond delay="0"/>
                                  </p:stCondLst>
                                  <p:childTnLst>
                                    <p:animClr clrSpc="rgb" dir="cw">
                                      <p:cBhvr override="childStyle">
                                        <p:cTn id="28" dur="2000" fill="hold"/>
                                        <p:tgtEl>
                                          <p:spTgt spid="29"/>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4" grpId="0"/>
      <p:bldP spid="24" grpId="1"/>
      <p:bldP spid="29" grpId="0"/>
      <p:bldP spid="29" grpId="1"/>
      <p:bldP spid="30"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7</a:t>
            </a:r>
            <a:r>
              <a:rPr lang="en-US" sz="4000" dirty="0">
                <a:latin typeface="Aaron" panose="02020900000000000000" pitchFamily="18" charset="0"/>
              </a:rPr>
              <a:t>.</a:t>
            </a:r>
            <a:r>
              <a:rPr lang="en-US" sz="4000" dirty="0">
                <a:latin typeface="vtks distress" panose="02000000000000000000" pitchFamily="2" charset="0"/>
              </a:rPr>
              <a:t>2</a:t>
            </a:r>
            <a:r>
              <a:rPr lang="en-US" sz="4000" dirty="0">
                <a:latin typeface="Aaron" panose="02020900000000000000" pitchFamily="18" charset="0"/>
              </a:rPr>
              <a:t>-</a:t>
            </a:r>
            <a:r>
              <a:rPr lang="en-US" sz="4000" dirty="0">
                <a:latin typeface="vtks distress" panose="02000000000000000000" pitchFamily="2" charset="0"/>
              </a:rPr>
              <a:t>16</a:t>
            </a:r>
          </a:p>
        </p:txBody>
      </p:sp>
      <p:sp>
        <p:nvSpPr>
          <p:cNvPr id="2" name="TextBox 1"/>
          <p:cNvSpPr txBox="1"/>
          <p:nvPr/>
        </p:nvSpPr>
        <p:spPr>
          <a:xfrm>
            <a:off x="494452" y="513687"/>
            <a:ext cx="8258133" cy="5078313"/>
          </a:xfrm>
          <a:prstGeom prst="rect">
            <a:avLst/>
          </a:prstGeom>
          <a:noFill/>
        </p:spPr>
        <p:txBody>
          <a:bodyPr wrap="square" rtlCol="0">
            <a:spAutoFit/>
          </a:bodyPr>
          <a:lstStyle/>
          <a:p>
            <a:r>
              <a:rPr lang="en-US" sz="2700" dirty="0"/>
              <a:t>Ps. 4:2-4 – </a:t>
            </a:r>
            <a:r>
              <a:rPr lang="en-US" sz="2700" baseline="30000" dirty="0"/>
              <a:t>2 </a:t>
            </a:r>
            <a:r>
              <a:rPr lang="en-US" sz="2700" dirty="0">
                <a:solidFill>
                  <a:schemeClr val="accent2">
                    <a:lumMod val="50000"/>
                  </a:schemeClr>
                </a:solidFill>
              </a:rPr>
              <a:t>How long, O you sons of men,</a:t>
            </a:r>
          </a:p>
          <a:p>
            <a:r>
              <a:rPr lang="en-US" sz="2700" i="1" dirty="0">
                <a:solidFill>
                  <a:schemeClr val="accent2">
                    <a:lumMod val="50000"/>
                  </a:schemeClr>
                </a:solidFill>
              </a:rPr>
              <a:t>Will you turn</a:t>
            </a:r>
            <a:r>
              <a:rPr lang="en-US" sz="2700" dirty="0">
                <a:solidFill>
                  <a:schemeClr val="accent2">
                    <a:lumMod val="50000"/>
                  </a:schemeClr>
                </a:solidFill>
              </a:rPr>
              <a:t> my glory to shame?</a:t>
            </a:r>
          </a:p>
          <a:p>
            <a:r>
              <a:rPr lang="en-US" sz="2700" i="1" dirty="0">
                <a:solidFill>
                  <a:schemeClr val="accent2">
                    <a:lumMod val="50000"/>
                  </a:schemeClr>
                </a:solidFill>
              </a:rPr>
              <a:t>How long</a:t>
            </a:r>
            <a:r>
              <a:rPr lang="en-US" sz="2700" dirty="0">
                <a:solidFill>
                  <a:schemeClr val="accent2">
                    <a:lumMod val="50000"/>
                  </a:schemeClr>
                </a:solidFill>
              </a:rPr>
              <a:t> will you love worthlessness</a:t>
            </a:r>
          </a:p>
          <a:p>
            <a:r>
              <a:rPr lang="en-US" sz="2700" i="1" dirty="0">
                <a:solidFill>
                  <a:schemeClr val="accent2">
                    <a:lumMod val="50000"/>
                  </a:schemeClr>
                </a:solidFill>
              </a:rPr>
              <a:t>And</a:t>
            </a:r>
            <a:r>
              <a:rPr lang="en-US" sz="2700" dirty="0">
                <a:solidFill>
                  <a:schemeClr val="accent2">
                    <a:lumMod val="50000"/>
                  </a:schemeClr>
                </a:solidFill>
              </a:rPr>
              <a:t> seek falsehood?</a:t>
            </a:r>
          </a:p>
          <a:p>
            <a:r>
              <a:rPr lang="en-US" sz="2700" dirty="0">
                <a:solidFill>
                  <a:schemeClr val="accent2">
                    <a:lumMod val="50000"/>
                  </a:schemeClr>
                </a:solidFill>
              </a:rPr>
              <a:t>Selah</a:t>
            </a:r>
          </a:p>
          <a:p>
            <a:r>
              <a:rPr lang="en-US" sz="2700" baseline="30000" dirty="0"/>
              <a:t>3 </a:t>
            </a:r>
            <a:r>
              <a:rPr lang="en-US" sz="2700" dirty="0">
                <a:solidFill>
                  <a:schemeClr val="accent2">
                    <a:lumMod val="50000"/>
                  </a:schemeClr>
                </a:solidFill>
              </a:rPr>
              <a:t>But know that the </a:t>
            </a:r>
            <a:r>
              <a:rPr lang="en-US" sz="2700" cap="small" dirty="0">
                <a:solidFill>
                  <a:schemeClr val="accent2">
                    <a:lumMod val="50000"/>
                  </a:schemeClr>
                </a:solidFill>
              </a:rPr>
              <a:t>Lord</a:t>
            </a:r>
            <a:r>
              <a:rPr lang="en-US" sz="2700" dirty="0">
                <a:solidFill>
                  <a:schemeClr val="accent2">
                    <a:lumMod val="50000"/>
                  </a:schemeClr>
                </a:solidFill>
              </a:rPr>
              <a:t> has set apart for Himself him who is godly;</a:t>
            </a:r>
          </a:p>
          <a:p>
            <a:r>
              <a:rPr lang="en-US" sz="2700" dirty="0">
                <a:solidFill>
                  <a:schemeClr val="accent2">
                    <a:lumMod val="50000"/>
                  </a:schemeClr>
                </a:solidFill>
              </a:rPr>
              <a:t>The </a:t>
            </a:r>
            <a:r>
              <a:rPr lang="en-US" sz="2700" cap="small" dirty="0">
                <a:solidFill>
                  <a:schemeClr val="accent2">
                    <a:lumMod val="50000"/>
                  </a:schemeClr>
                </a:solidFill>
              </a:rPr>
              <a:t>Lord</a:t>
            </a:r>
            <a:r>
              <a:rPr lang="en-US" sz="2700" dirty="0">
                <a:solidFill>
                  <a:schemeClr val="accent2">
                    <a:lumMod val="50000"/>
                  </a:schemeClr>
                </a:solidFill>
              </a:rPr>
              <a:t> will hear when I call to Him.</a:t>
            </a: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28238562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7</a:t>
            </a:r>
            <a:r>
              <a:rPr lang="en-US" sz="4000" dirty="0">
                <a:latin typeface="Aaron" panose="02020900000000000000" pitchFamily="18" charset="0"/>
              </a:rPr>
              <a:t>.</a:t>
            </a:r>
            <a:r>
              <a:rPr lang="en-US" sz="4000" dirty="0">
                <a:latin typeface="vtks distress" panose="02000000000000000000" pitchFamily="2" charset="0"/>
              </a:rPr>
              <a:t>2</a:t>
            </a:r>
            <a:r>
              <a:rPr lang="en-US" sz="4000" dirty="0">
                <a:latin typeface="Aaron" panose="02020900000000000000" pitchFamily="18" charset="0"/>
              </a:rPr>
              <a:t>-</a:t>
            </a:r>
            <a:r>
              <a:rPr lang="en-US" sz="4000" dirty="0">
                <a:latin typeface="vtks distress" panose="02000000000000000000" pitchFamily="2" charset="0"/>
              </a:rPr>
              <a:t>16</a:t>
            </a:r>
          </a:p>
        </p:txBody>
      </p:sp>
      <p:sp>
        <p:nvSpPr>
          <p:cNvPr id="2" name="TextBox 1"/>
          <p:cNvSpPr txBox="1"/>
          <p:nvPr/>
        </p:nvSpPr>
        <p:spPr>
          <a:xfrm>
            <a:off x="494452" y="513687"/>
            <a:ext cx="8258133" cy="2169825"/>
          </a:xfrm>
          <a:prstGeom prst="rect">
            <a:avLst/>
          </a:prstGeom>
          <a:noFill/>
        </p:spPr>
        <p:txBody>
          <a:bodyPr wrap="square" rtlCol="0">
            <a:spAutoFit/>
          </a:bodyPr>
          <a:lstStyle/>
          <a:p>
            <a:r>
              <a:rPr lang="en-US" sz="2700" dirty="0"/>
              <a:t>Ps. 4:2-4 – </a:t>
            </a:r>
            <a:r>
              <a:rPr lang="en-US" sz="2700" baseline="30000" dirty="0"/>
              <a:t>4 </a:t>
            </a:r>
            <a:r>
              <a:rPr lang="en-US" sz="2700" dirty="0">
                <a:solidFill>
                  <a:schemeClr val="accent2">
                    <a:lumMod val="50000"/>
                  </a:schemeClr>
                </a:solidFill>
              </a:rPr>
              <a:t>Be angry, and do not sin.</a:t>
            </a:r>
          </a:p>
          <a:p>
            <a:r>
              <a:rPr lang="en-US" sz="2700" dirty="0">
                <a:solidFill>
                  <a:schemeClr val="accent2">
                    <a:lumMod val="50000"/>
                  </a:schemeClr>
                </a:solidFill>
              </a:rPr>
              <a:t>Meditate within your heart on your bed, and be still.</a:t>
            </a:r>
          </a:p>
          <a:p>
            <a:r>
              <a:rPr lang="en-US" sz="2700" dirty="0">
                <a:solidFill>
                  <a:schemeClr val="accent2">
                    <a:lumMod val="50000"/>
                  </a:schemeClr>
                </a:solidFill>
              </a:rPr>
              <a:t>Selah</a:t>
            </a:r>
            <a:endParaRPr lang="en-US" sz="2700" dirty="0">
              <a:solidFill>
                <a:schemeClr val="accent2">
                  <a:lumMod val="50000"/>
                </a:schemeClr>
              </a:solidFill>
              <a:latin typeface="GreeceBlack" panose="020B0600000000000000" pitchFamily="34"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287655039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7</a:t>
            </a:r>
            <a:r>
              <a:rPr lang="en-US" sz="4000" dirty="0">
                <a:latin typeface="Aaron" panose="02020900000000000000" pitchFamily="18" charset="0"/>
              </a:rPr>
              <a:t>.</a:t>
            </a:r>
            <a:r>
              <a:rPr lang="en-US" sz="4000" dirty="0">
                <a:latin typeface="vtks distress" panose="02000000000000000000" pitchFamily="2" charset="0"/>
              </a:rPr>
              <a:t>2</a:t>
            </a:r>
            <a:r>
              <a:rPr lang="en-US" sz="4000" dirty="0">
                <a:latin typeface="Aaron" panose="02020900000000000000" pitchFamily="18" charset="0"/>
              </a:rPr>
              <a:t>-</a:t>
            </a:r>
            <a:r>
              <a:rPr lang="en-US" sz="4000" dirty="0">
                <a:latin typeface="vtks distress" panose="02000000000000000000" pitchFamily="2" charset="0"/>
              </a:rPr>
              <a:t>16</a:t>
            </a:r>
          </a:p>
        </p:txBody>
      </p:sp>
      <p:sp>
        <p:nvSpPr>
          <p:cNvPr id="2" name="TextBox 1"/>
          <p:cNvSpPr txBox="1"/>
          <p:nvPr/>
        </p:nvSpPr>
        <p:spPr>
          <a:xfrm>
            <a:off x="494452" y="513687"/>
            <a:ext cx="8258133" cy="4708981"/>
          </a:xfrm>
          <a:prstGeom prst="rect">
            <a:avLst/>
          </a:prstGeom>
          <a:noFill/>
        </p:spPr>
        <p:txBody>
          <a:bodyPr wrap="square" rtlCol="0">
            <a:spAutoFit/>
          </a:bodyPr>
          <a:lstStyle/>
          <a:p>
            <a:r>
              <a:rPr lang="en-US" sz="3000" dirty="0">
                <a:solidFill>
                  <a:schemeClr val="accent2">
                    <a:lumMod val="50000"/>
                  </a:schemeClr>
                </a:solidFill>
              </a:rPr>
              <a:t>Samuel Davies (1723-1761) - </a:t>
            </a:r>
            <a:r>
              <a:rPr lang="en-US" sz="3000" dirty="0"/>
              <a:t>“The question is not, shall I repent? For that is beyond a doubt. But the question is, shall I repent now, when it may save me; or shall I put it off to the eternal world when my repentance will be my punishment, and can answer no end but to torment me?” </a:t>
            </a:r>
            <a:endParaRPr lang="en-US" sz="3000" dirty="0">
              <a:solidFill>
                <a:schemeClr val="accent2">
                  <a:lumMod val="50000"/>
                </a:schemeClr>
              </a:solidFill>
              <a:latin typeface="GreeceBlack" panose="020B0600000000000000" pitchFamily="34"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4" name="TextBox 23">
            <a:extLst>
              <a:ext uri="{FF2B5EF4-FFF2-40B4-BE49-F238E27FC236}">
                <a16:creationId xmlns:a16="http://schemas.microsoft.com/office/drawing/2014/main" id="{0F0B2C43-9592-439D-BC8E-61E180F13B01}"/>
              </a:ext>
            </a:extLst>
          </p:cNvPr>
          <p:cNvSpPr txBox="1"/>
          <p:nvPr/>
        </p:nvSpPr>
        <p:spPr>
          <a:xfrm>
            <a:off x="494455" y="5115628"/>
            <a:ext cx="8233909" cy="553998"/>
          </a:xfrm>
          <a:prstGeom prst="rect">
            <a:avLst/>
          </a:prstGeom>
          <a:noFill/>
        </p:spPr>
        <p:txBody>
          <a:bodyPr wrap="square" rtlCol="0">
            <a:spAutoFit/>
          </a:bodyPr>
          <a:lstStyle/>
          <a:p>
            <a:pPr marL="231775" indent="-231775">
              <a:buFont typeface="Arial" panose="020B0604020202020204" pitchFamily="34" charset="0"/>
              <a:buChar char="•"/>
            </a:pPr>
            <a:r>
              <a:rPr lang="en-US" sz="3000" dirty="0">
                <a:latin typeface="GreeceBlack" panose="020B0600000000000000" pitchFamily="34" charset="0"/>
              </a:rPr>
              <a:t> </a:t>
            </a:r>
            <a:r>
              <a:rPr lang="en-US" sz="3000" dirty="0">
                <a:solidFill>
                  <a:schemeClr val="accent2">
                    <a:lumMod val="50000"/>
                  </a:schemeClr>
                </a:solidFill>
              </a:rPr>
              <a:t>Selah</a:t>
            </a:r>
            <a:endParaRPr lang="en-US" sz="3000" dirty="0">
              <a:solidFill>
                <a:schemeClr val="accent2">
                  <a:lumMod val="50000"/>
                </a:schemeClr>
              </a:solidFill>
              <a:latin typeface="GreeceBlack" panose="020B0600000000000000" pitchFamily="34" charset="0"/>
            </a:endParaRPr>
          </a:p>
        </p:txBody>
      </p:sp>
    </p:spTree>
    <p:extLst>
      <p:ext uri="{BB962C8B-B14F-4D97-AF65-F5344CB8AC3E}">
        <p14:creationId xmlns:p14="http://schemas.microsoft.com/office/powerpoint/2010/main" val="31597746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4"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a:latin typeface="vtks distress" panose="02000000000000000000" pitchFamily="2" charset="0"/>
              </a:rPr>
              <a:t>7</a:t>
            </a:r>
            <a:r>
              <a:rPr lang="en-US" sz="4000">
                <a:latin typeface="Aaron" panose="02020900000000000000" pitchFamily="18" charset="0"/>
              </a:rPr>
              <a:t>.</a:t>
            </a:r>
            <a:r>
              <a:rPr lang="en-US" sz="4000">
                <a:latin typeface="vtks distress" panose="02000000000000000000" pitchFamily="2" charset="0"/>
              </a:rPr>
              <a:t>2</a:t>
            </a:r>
            <a:r>
              <a:rPr lang="en-US" sz="4000">
                <a:latin typeface="Aaron" panose="02020900000000000000" pitchFamily="18" charset="0"/>
              </a:rPr>
              <a:t>-</a:t>
            </a:r>
            <a:r>
              <a:rPr lang="en-US" sz="4000">
                <a:latin typeface="vtks distress" panose="02000000000000000000" pitchFamily="2" charset="0"/>
              </a:rPr>
              <a:t>16</a:t>
            </a:r>
            <a:endParaRPr lang="en-US" sz="4000" dirty="0">
              <a:latin typeface="vtks distress" panose="02000000000000000000" pitchFamily="2"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11759453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7</a:t>
            </a:r>
            <a:r>
              <a:rPr lang="en-US" sz="4000" dirty="0">
                <a:latin typeface="Aaron" panose="02020900000000000000" pitchFamily="18" charset="0"/>
              </a:rPr>
              <a:t>.</a:t>
            </a:r>
            <a:r>
              <a:rPr lang="en-US" sz="4000" dirty="0">
                <a:latin typeface="vtks distress" panose="02000000000000000000" pitchFamily="2" charset="0"/>
              </a:rPr>
              <a:t>2</a:t>
            </a:r>
            <a:r>
              <a:rPr lang="en-US" sz="4000" dirty="0">
                <a:latin typeface="Aaron" panose="02020900000000000000" pitchFamily="18" charset="0"/>
              </a:rPr>
              <a:t>-</a:t>
            </a:r>
            <a:r>
              <a:rPr lang="en-US" sz="4000" dirty="0">
                <a:latin typeface="vtks distress" panose="02000000000000000000" pitchFamily="2" charset="0"/>
              </a:rPr>
              <a:t>16</a:t>
            </a:r>
          </a:p>
        </p:txBody>
      </p:sp>
      <p:sp>
        <p:nvSpPr>
          <p:cNvPr id="2" name="TextBox 1"/>
          <p:cNvSpPr txBox="1"/>
          <p:nvPr/>
        </p:nvSpPr>
        <p:spPr>
          <a:xfrm>
            <a:off x="494452" y="513687"/>
            <a:ext cx="8258133" cy="5262979"/>
          </a:xfrm>
          <a:prstGeom prst="rect">
            <a:avLst/>
          </a:prstGeom>
          <a:noFill/>
        </p:spPr>
        <p:txBody>
          <a:bodyPr wrap="square" rtlCol="0">
            <a:spAutoFit/>
          </a:bodyPr>
          <a:lstStyle/>
          <a:p>
            <a:r>
              <a:rPr lang="en-US" sz="2800" dirty="0">
                <a:solidFill>
                  <a:schemeClr val="accent2">
                    <a:lumMod val="50000"/>
                  </a:schemeClr>
                </a:solidFill>
              </a:rPr>
              <a:t>C. S. Lewis (1898-1963) -</a:t>
            </a:r>
            <a:r>
              <a:rPr lang="en-US" sz="2800" dirty="0"/>
              <a:t> “Fallen man is not simply an imperfect creature who needs improvement; he is a rebel who must lay down his arms ... This process of surrender - this movement full speed astern - is what Christians call repentance. Now repentance is no fun at all. It is something much harder than merely eating humble pie. </a:t>
            </a: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18969254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7</a:t>
            </a:r>
            <a:r>
              <a:rPr lang="en-US" sz="4000" dirty="0">
                <a:latin typeface="Aaron" panose="02020900000000000000" pitchFamily="18" charset="0"/>
              </a:rPr>
              <a:t>.</a:t>
            </a:r>
            <a:r>
              <a:rPr lang="en-US" sz="4000" dirty="0">
                <a:latin typeface="vtks distress" panose="02000000000000000000" pitchFamily="2" charset="0"/>
              </a:rPr>
              <a:t>2</a:t>
            </a:r>
            <a:r>
              <a:rPr lang="en-US" sz="4000" dirty="0">
                <a:latin typeface="Aaron" panose="02020900000000000000" pitchFamily="18" charset="0"/>
              </a:rPr>
              <a:t>-</a:t>
            </a:r>
            <a:r>
              <a:rPr lang="en-US" sz="4000" dirty="0">
                <a:latin typeface="vtks distress" panose="02000000000000000000" pitchFamily="2" charset="0"/>
              </a:rPr>
              <a:t>16</a:t>
            </a:r>
          </a:p>
        </p:txBody>
      </p:sp>
      <p:sp>
        <p:nvSpPr>
          <p:cNvPr id="2" name="TextBox 1"/>
          <p:cNvSpPr txBox="1"/>
          <p:nvPr/>
        </p:nvSpPr>
        <p:spPr>
          <a:xfrm>
            <a:off x="494452" y="513687"/>
            <a:ext cx="8258133" cy="5016758"/>
          </a:xfrm>
          <a:prstGeom prst="rect">
            <a:avLst/>
          </a:prstGeom>
          <a:noFill/>
        </p:spPr>
        <p:txBody>
          <a:bodyPr wrap="square" rtlCol="0">
            <a:spAutoFit/>
          </a:bodyPr>
          <a:lstStyle/>
          <a:p>
            <a:r>
              <a:rPr lang="en-US" sz="3200" dirty="0"/>
              <a:t>1 Cor. 5:6-8 - </a:t>
            </a:r>
            <a:r>
              <a:rPr lang="en-US" sz="3200" baseline="30000" dirty="0"/>
              <a:t>6</a:t>
            </a:r>
            <a:r>
              <a:rPr lang="en-US" sz="3200" dirty="0"/>
              <a:t> </a:t>
            </a:r>
            <a:r>
              <a:rPr lang="en-US" sz="3200" dirty="0">
                <a:solidFill>
                  <a:schemeClr val="accent2">
                    <a:lumMod val="50000"/>
                  </a:schemeClr>
                </a:solidFill>
              </a:rPr>
              <a:t>Your glorying is not good. Do you not know that a little leaven leavens the whole lump? </a:t>
            </a:r>
            <a:r>
              <a:rPr lang="en-US" sz="3200" baseline="30000" dirty="0"/>
              <a:t>7</a:t>
            </a:r>
            <a:r>
              <a:rPr lang="en-US" sz="3200" dirty="0"/>
              <a:t> </a:t>
            </a:r>
            <a:r>
              <a:rPr lang="en-US" sz="3200" dirty="0">
                <a:solidFill>
                  <a:schemeClr val="accent2">
                    <a:lumMod val="50000"/>
                  </a:schemeClr>
                </a:solidFill>
              </a:rPr>
              <a:t>Therefore purge out the old leaven, that you may be a new lump, since you truly are unleavened. For indeed Christ, our Passover, was sacrificed for us. </a:t>
            </a:r>
            <a:endParaRPr lang="en-US" sz="4800" dirty="0">
              <a:solidFill>
                <a:schemeClr val="accent2">
                  <a:lumMod val="50000"/>
                </a:schemeClr>
              </a:solidFill>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92036512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7</a:t>
            </a:r>
            <a:r>
              <a:rPr lang="en-US" sz="4000" dirty="0">
                <a:latin typeface="Aaron" panose="02020900000000000000" pitchFamily="18" charset="0"/>
              </a:rPr>
              <a:t>.</a:t>
            </a:r>
            <a:r>
              <a:rPr lang="en-US" sz="4000" dirty="0">
                <a:latin typeface="vtks distress" panose="02000000000000000000" pitchFamily="2" charset="0"/>
              </a:rPr>
              <a:t>2</a:t>
            </a:r>
            <a:r>
              <a:rPr lang="en-US" sz="4000" dirty="0">
                <a:latin typeface="Aaron" panose="02020900000000000000" pitchFamily="18" charset="0"/>
              </a:rPr>
              <a:t>-</a:t>
            </a:r>
            <a:r>
              <a:rPr lang="en-US" sz="4000" dirty="0">
                <a:latin typeface="vtks distress" panose="02000000000000000000" pitchFamily="2" charset="0"/>
              </a:rPr>
              <a:t>16</a:t>
            </a:r>
          </a:p>
        </p:txBody>
      </p:sp>
      <p:sp>
        <p:nvSpPr>
          <p:cNvPr id="2" name="TextBox 1"/>
          <p:cNvSpPr txBox="1"/>
          <p:nvPr/>
        </p:nvSpPr>
        <p:spPr>
          <a:xfrm>
            <a:off x="494452" y="513687"/>
            <a:ext cx="8258133" cy="3108543"/>
          </a:xfrm>
          <a:prstGeom prst="rect">
            <a:avLst/>
          </a:prstGeom>
          <a:noFill/>
        </p:spPr>
        <p:txBody>
          <a:bodyPr wrap="square" rtlCol="0">
            <a:spAutoFit/>
          </a:bodyPr>
          <a:lstStyle/>
          <a:p>
            <a:r>
              <a:rPr lang="en-US" sz="2800" dirty="0">
                <a:solidFill>
                  <a:schemeClr val="accent2">
                    <a:lumMod val="50000"/>
                  </a:schemeClr>
                </a:solidFill>
              </a:rPr>
              <a:t>C. S. Lewis (1898-1963) -</a:t>
            </a:r>
            <a:r>
              <a:rPr lang="en-US" sz="2800" dirty="0"/>
              <a:t> It means unlearning all the self-conceit and self-will that we have been training ourselves into for thousands of years. It means killing part of yourself, undergoing a kind of death.” </a:t>
            </a: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369395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a:latin typeface="vtks distress" panose="02000000000000000000" pitchFamily="2" charset="0"/>
              </a:rPr>
              <a:t>7</a:t>
            </a:r>
            <a:r>
              <a:rPr lang="en-US" sz="4000">
                <a:latin typeface="Aaron" panose="02020900000000000000" pitchFamily="18" charset="0"/>
              </a:rPr>
              <a:t>.</a:t>
            </a:r>
            <a:r>
              <a:rPr lang="en-US" sz="4000">
                <a:latin typeface="vtks distress" panose="02000000000000000000" pitchFamily="2" charset="0"/>
              </a:rPr>
              <a:t>2</a:t>
            </a:r>
            <a:r>
              <a:rPr lang="en-US" sz="4000">
                <a:latin typeface="Aaron" panose="02020900000000000000" pitchFamily="18" charset="0"/>
              </a:rPr>
              <a:t>-</a:t>
            </a:r>
            <a:r>
              <a:rPr lang="en-US" sz="4000">
                <a:latin typeface="vtks distress" panose="02000000000000000000" pitchFamily="2" charset="0"/>
              </a:rPr>
              <a:t>16</a:t>
            </a:r>
            <a:endParaRPr lang="en-US" sz="4000" dirty="0">
              <a:latin typeface="vtks distress" panose="02000000000000000000" pitchFamily="2"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21928322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7</a:t>
            </a:r>
            <a:r>
              <a:rPr lang="en-US" sz="4000" dirty="0">
                <a:latin typeface="Aaron" panose="02020900000000000000" pitchFamily="18" charset="0"/>
              </a:rPr>
              <a:t>.</a:t>
            </a:r>
            <a:r>
              <a:rPr lang="en-US" sz="4000" dirty="0">
                <a:latin typeface="vtks distress" panose="02000000000000000000" pitchFamily="2" charset="0"/>
              </a:rPr>
              <a:t>2</a:t>
            </a:r>
            <a:r>
              <a:rPr lang="en-US" sz="4000" dirty="0">
                <a:latin typeface="Aaron" panose="02020900000000000000" pitchFamily="18" charset="0"/>
              </a:rPr>
              <a:t>-</a:t>
            </a:r>
            <a:r>
              <a:rPr lang="en-US" sz="4000" dirty="0">
                <a:latin typeface="vtks distress" panose="02000000000000000000" pitchFamily="2" charset="0"/>
              </a:rPr>
              <a:t>16</a:t>
            </a:r>
          </a:p>
        </p:txBody>
      </p:sp>
      <p:sp>
        <p:nvSpPr>
          <p:cNvPr id="2" name="TextBox 1"/>
          <p:cNvSpPr txBox="1"/>
          <p:nvPr/>
        </p:nvSpPr>
        <p:spPr>
          <a:xfrm>
            <a:off x="494452" y="513687"/>
            <a:ext cx="8258133" cy="3539430"/>
          </a:xfrm>
          <a:prstGeom prst="rect">
            <a:avLst/>
          </a:prstGeom>
          <a:noFill/>
        </p:spPr>
        <p:txBody>
          <a:bodyPr wrap="square" rtlCol="0">
            <a:spAutoFit/>
          </a:bodyPr>
          <a:lstStyle/>
          <a:p>
            <a:r>
              <a:rPr lang="en-US" sz="3200" dirty="0"/>
              <a:t>1 Cor. 5:6-8 - </a:t>
            </a:r>
            <a:r>
              <a:rPr lang="en-US" sz="3200" baseline="30000" dirty="0"/>
              <a:t>8</a:t>
            </a:r>
            <a:r>
              <a:rPr lang="en-US" sz="3200" dirty="0"/>
              <a:t> </a:t>
            </a:r>
            <a:r>
              <a:rPr lang="en-US" sz="3200" dirty="0">
                <a:solidFill>
                  <a:schemeClr val="accent2">
                    <a:lumMod val="50000"/>
                  </a:schemeClr>
                </a:solidFill>
              </a:rPr>
              <a:t>Therefore let us keep the feast, not with old leaven, nor with the leaven of malice and wickedness, but with the unleavened </a:t>
            </a:r>
            <a:r>
              <a:rPr lang="en-US" sz="3200" i="1" dirty="0">
                <a:solidFill>
                  <a:schemeClr val="accent2">
                    <a:lumMod val="50000"/>
                  </a:schemeClr>
                </a:solidFill>
              </a:rPr>
              <a:t>bread</a:t>
            </a:r>
            <a:r>
              <a:rPr lang="en-US" sz="3200" dirty="0">
                <a:solidFill>
                  <a:schemeClr val="accent2">
                    <a:lumMod val="50000"/>
                  </a:schemeClr>
                </a:solidFill>
              </a:rPr>
              <a:t> of sincerity and truth.</a:t>
            </a:r>
            <a:endParaRPr lang="en-US" sz="4800" dirty="0">
              <a:solidFill>
                <a:schemeClr val="accent2">
                  <a:lumMod val="50000"/>
                </a:schemeClr>
              </a:solidFill>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6153392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a:latin typeface="vtks distress" panose="02000000000000000000" pitchFamily="2" charset="0"/>
              </a:rPr>
              <a:t>7</a:t>
            </a:r>
            <a:r>
              <a:rPr lang="en-US" sz="4000">
                <a:latin typeface="Aaron" panose="02020900000000000000" pitchFamily="18" charset="0"/>
              </a:rPr>
              <a:t>.</a:t>
            </a:r>
            <a:r>
              <a:rPr lang="en-US" sz="4000">
                <a:latin typeface="vtks distress" panose="02000000000000000000" pitchFamily="2" charset="0"/>
              </a:rPr>
              <a:t>2</a:t>
            </a:r>
            <a:r>
              <a:rPr lang="en-US" sz="4000">
                <a:latin typeface="Aaron" panose="02020900000000000000" pitchFamily="18" charset="0"/>
              </a:rPr>
              <a:t>-</a:t>
            </a:r>
            <a:r>
              <a:rPr lang="en-US" sz="4000">
                <a:latin typeface="vtks distress" panose="02000000000000000000" pitchFamily="2" charset="0"/>
              </a:rPr>
              <a:t>16</a:t>
            </a:r>
            <a:endParaRPr lang="en-US" sz="4000" dirty="0">
              <a:latin typeface="vtks distress" panose="02000000000000000000" pitchFamily="2"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1731028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7</a:t>
            </a:r>
            <a:r>
              <a:rPr lang="en-US" sz="4000" dirty="0">
                <a:latin typeface="Aaron" panose="02020900000000000000" pitchFamily="18" charset="0"/>
              </a:rPr>
              <a:t>.</a:t>
            </a:r>
            <a:r>
              <a:rPr lang="en-US" sz="4000" dirty="0">
                <a:latin typeface="vtks distress" panose="02000000000000000000" pitchFamily="2" charset="0"/>
              </a:rPr>
              <a:t>2</a:t>
            </a:r>
            <a:r>
              <a:rPr lang="en-US" sz="4000" dirty="0">
                <a:latin typeface="Aaron" panose="02020900000000000000" pitchFamily="18" charset="0"/>
              </a:rPr>
              <a:t>-</a:t>
            </a:r>
            <a:r>
              <a:rPr lang="en-US" sz="4000" dirty="0">
                <a:latin typeface="vtks distress" panose="02000000000000000000" pitchFamily="2" charset="0"/>
              </a:rPr>
              <a:t>16</a:t>
            </a:r>
          </a:p>
        </p:txBody>
      </p:sp>
      <p:sp>
        <p:nvSpPr>
          <p:cNvPr id="2" name="TextBox 1"/>
          <p:cNvSpPr txBox="1"/>
          <p:nvPr/>
        </p:nvSpPr>
        <p:spPr>
          <a:xfrm>
            <a:off x="494452" y="513687"/>
            <a:ext cx="8258133" cy="3539430"/>
          </a:xfrm>
          <a:prstGeom prst="rect">
            <a:avLst/>
          </a:prstGeom>
          <a:noFill/>
        </p:spPr>
        <p:txBody>
          <a:bodyPr wrap="square" rtlCol="0">
            <a:spAutoFit/>
          </a:bodyPr>
          <a:lstStyle/>
          <a:p>
            <a:r>
              <a:rPr lang="en-US" sz="3200" dirty="0"/>
              <a:t>Acts 18:9b-10 - </a:t>
            </a:r>
            <a:r>
              <a:rPr lang="en-US" sz="3200" baseline="30000" dirty="0"/>
              <a:t>9b</a:t>
            </a:r>
            <a:r>
              <a:rPr lang="en-US" sz="3200" dirty="0"/>
              <a:t> </a:t>
            </a:r>
            <a:r>
              <a:rPr lang="en-US" sz="3200" dirty="0">
                <a:solidFill>
                  <a:schemeClr val="accent2">
                    <a:lumMod val="50000"/>
                  </a:schemeClr>
                </a:solidFill>
              </a:rPr>
              <a:t>Do not be afraid, but speak, and do not keep silent; </a:t>
            </a:r>
            <a:r>
              <a:rPr lang="en-US" sz="3200" baseline="30000" dirty="0"/>
              <a:t>10</a:t>
            </a:r>
            <a:r>
              <a:rPr lang="en-US" sz="3200" dirty="0"/>
              <a:t> </a:t>
            </a:r>
            <a:r>
              <a:rPr lang="en-US" sz="3200" dirty="0">
                <a:solidFill>
                  <a:schemeClr val="accent2">
                    <a:lumMod val="50000"/>
                  </a:schemeClr>
                </a:solidFill>
              </a:rPr>
              <a:t>for I am with you, and no one will attack you to hurt you; for I have many people in this city.</a:t>
            </a: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4" name="TextBox 23"/>
          <p:cNvSpPr txBox="1"/>
          <p:nvPr/>
        </p:nvSpPr>
        <p:spPr>
          <a:xfrm>
            <a:off x="494455" y="3960816"/>
            <a:ext cx="8258133" cy="1077218"/>
          </a:xfrm>
          <a:prstGeom prst="rect">
            <a:avLst/>
          </a:prstGeom>
          <a:noFill/>
        </p:spPr>
        <p:txBody>
          <a:bodyPr wrap="square" rtlCol="0">
            <a:spAutoFit/>
          </a:bodyPr>
          <a:lstStyle/>
          <a:p>
            <a:r>
              <a:rPr lang="en-US" sz="3200" dirty="0">
                <a:solidFill>
                  <a:schemeClr val="accent2">
                    <a:lumMod val="50000"/>
                  </a:schemeClr>
                </a:solidFill>
                <a:latin typeface="+mj-lt"/>
              </a:rPr>
              <a:t>Comforts the downcast </a:t>
            </a:r>
            <a:r>
              <a:rPr lang="en-US" sz="3200" dirty="0">
                <a:latin typeface="+mj-lt"/>
              </a:rPr>
              <a:t>- NASB, </a:t>
            </a:r>
            <a:r>
              <a:rPr lang="en-US" sz="3200" dirty="0">
                <a:solidFill>
                  <a:schemeClr val="accent2">
                    <a:lumMod val="50000"/>
                  </a:schemeClr>
                </a:solidFill>
                <a:latin typeface="+mj-lt"/>
              </a:rPr>
              <a:t>depressed</a:t>
            </a:r>
          </a:p>
        </p:txBody>
      </p:sp>
    </p:spTree>
    <p:extLst>
      <p:ext uri="{BB962C8B-B14F-4D97-AF65-F5344CB8AC3E}">
        <p14:creationId xmlns:p14="http://schemas.microsoft.com/office/powerpoint/2010/main" val="31054101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par>
                                <p:cTn id="13" presetID="3" presetClass="emph" presetSubtype="2" fill="hold" grpId="1" nodeType="withEffect">
                                  <p:stCondLst>
                                    <p:cond delay="0"/>
                                  </p:stCondLst>
                                  <p:childTnLst>
                                    <p:animClr clrSpc="rgb" dir="cw">
                                      <p:cBhvr override="childStyle">
                                        <p:cTn id="14" dur="2000" fill="hold"/>
                                        <p:tgtEl>
                                          <p:spTgt spid="2"/>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a:latin typeface="vtks distress" panose="02000000000000000000" pitchFamily="2" charset="0"/>
              </a:rPr>
              <a:t>7</a:t>
            </a:r>
            <a:r>
              <a:rPr lang="en-US" sz="4000">
                <a:latin typeface="Aaron" panose="02020900000000000000" pitchFamily="18" charset="0"/>
              </a:rPr>
              <a:t>.</a:t>
            </a:r>
            <a:r>
              <a:rPr lang="en-US" sz="4000">
                <a:latin typeface="vtks distress" panose="02000000000000000000" pitchFamily="2" charset="0"/>
              </a:rPr>
              <a:t>2</a:t>
            </a:r>
            <a:r>
              <a:rPr lang="en-US" sz="4000">
                <a:latin typeface="Aaron" panose="02020900000000000000" pitchFamily="18" charset="0"/>
              </a:rPr>
              <a:t>-</a:t>
            </a:r>
            <a:r>
              <a:rPr lang="en-US" sz="4000">
                <a:latin typeface="vtks distress" panose="02000000000000000000" pitchFamily="2" charset="0"/>
              </a:rPr>
              <a:t>16</a:t>
            </a:r>
            <a:endParaRPr lang="en-US" sz="4000" dirty="0">
              <a:latin typeface="vtks distress" panose="02000000000000000000" pitchFamily="2"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20938916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7</a:t>
            </a:r>
            <a:r>
              <a:rPr lang="en-US" sz="4000" dirty="0">
                <a:latin typeface="Aaron" panose="02020900000000000000" pitchFamily="18" charset="0"/>
              </a:rPr>
              <a:t>.</a:t>
            </a:r>
            <a:r>
              <a:rPr lang="en-US" sz="4000" dirty="0">
                <a:latin typeface="vtks distress" panose="02000000000000000000" pitchFamily="2" charset="0"/>
              </a:rPr>
              <a:t>2</a:t>
            </a:r>
            <a:r>
              <a:rPr lang="en-US" sz="4000" dirty="0">
                <a:latin typeface="Aaron" panose="02020900000000000000" pitchFamily="18" charset="0"/>
              </a:rPr>
              <a:t>-</a:t>
            </a:r>
            <a:r>
              <a:rPr lang="en-US" sz="4000" dirty="0">
                <a:latin typeface="vtks distress" panose="02000000000000000000" pitchFamily="2" charset="0"/>
              </a:rPr>
              <a:t>16</a:t>
            </a:r>
          </a:p>
        </p:txBody>
      </p:sp>
      <p:sp>
        <p:nvSpPr>
          <p:cNvPr id="2" name="TextBox 1"/>
          <p:cNvSpPr txBox="1"/>
          <p:nvPr/>
        </p:nvSpPr>
        <p:spPr>
          <a:xfrm>
            <a:off x="494452" y="513687"/>
            <a:ext cx="8258133" cy="2062103"/>
          </a:xfrm>
          <a:prstGeom prst="rect">
            <a:avLst/>
          </a:prstGeom>
          <a:noFill/>
        </p:spPr>
        <p:txBody>
          <a:bodyPr wrap="square" rtlCol="0">
            <a:spAutoFit/>
          </a:bodyPr>
          <a:lstStyle/>
          <a:p>
            <a:r>
              <a:rPr lang="en-US" sz="3200" dirty="0">
                <a:solidFill>
                  <a:schemeClr val="accent2">
                    <a:lumMod val="50000"/>
                  </a:schemeClr>
                </a:solidFill>
              </a:rPr>
              <a:t>Amy Carmichael (1867-1951) - </a:t>
            </a:r>
            <a:r>
              <a:rPr lang="en-US" sz="3200" dirty="0"/>
              <a:t>“If I can rebuke without a pang, then I know nothing of Calvary love.”</a:t>
            </a:r>
            <a:endParaRPr lang="en-US" sz="4800" dirty="0">
              <a:solidFill>
                <a:schemeClr val="accent2">
                  <a:lumMod val="50000"/>
                </a:schemeClr>
              </a:solidFill>
              <a:latin typeface="GreeceBlack" panose="020B0600000000000000" pitchFamily="34"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257113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a:latin typeface="vtks distress" panose="02000000000000000000" pitchFamily="2" charset="0"/>
              </a:rPr>
              <a:t>7</a:t>
            </a:r>
            <a:r>
              <a:rPr lang="en-US" sz="4000">
                <a:latin typeface="Aaron" panose="02020900000000000000" pitchFamily="18" charset="0"/>
              </a:rPr>
              <a:t>.</a:t>
            </a:r>
            <a:r>
              <a:rPr lang="en-US" sz="4000">
                <a:latin typeface="vtks distress" panose="02000000000000000000" pitchFamily="2" charset="0"/>
              </a:rPr>
              <a:t>2</a:t>
            </a:r>
            <a:r>
              <a:rPr lang="en-US" sz="4000">
                <a:latin typeface="Aaron" panose="02020900000000000000" pitchFamily="18" charset="0"/>
              </a:rPr>
              <a:t>-</a:t>
            </a:r>
            <a:r>
              <a:rPr lang="en-US" sz="4000">
                <a:latin typeface="vtks distress" panose="02000000000000000000" pitchFamily="2" charset="0"/>
              </a:rPr>
              <a:t>16</a:t>
            </a:r>
            <a:endParaRPr lang="en-US" sz="4000" dirty="0">
              <a:latin typeface="vtks distress" panose="02000000000000000000" pitchFamily="2"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427378806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7</a:t>
            </a:r>
            <a:r>
              <a:rPr lang="en-US" sz="4000" dirty="0">
                <a:latin typeface="Aaron" panose="02020900000000000000" pitchFamily="18" charset="0"/>
              </a:rPr>
              <a:t>.</a:t>
            </a:r>
            <a:r>
              <a:rPr lang="en-US" sz="4000" dirty="0">
                <a:latin typeface="vtks distress" panose="02000000000000000000" pitchFamily="2" charset="0"/>
              </a:rPr>
              <a:t>2</a:t>
            </a:r>
            <a:r>
              <a:rPr lang="en-US" sz="4000" dirty="0">
                <a:latin typeface="Aaron" panose="02020900000000000000" pitchFamily="18" charset="0"/>
              </a:rPr>
              <a:t>-</a:t>
            </a:r>
            <a:r>
              <a:rPr lang="en-US" sz="4000" dirty="0">
                <a:latin typeface="vtks distress" panose="02000000000000000000" pitchFamily="2" charset="0"/>
              </a:rPr>
              <a:t>16</a:t>
            </a:r>
          </a:p>
        </p:txBody>
      </p:sp>
      <p:sp>
        <p:nvSpPr>
          <p:cNvPr id="2" name="TextBox 1"/>
          <p:cNvSpPr txBox="1"/>
          <p:nvPr/>
        </p:nvSpPr>
        <p:spPr>
          <a:xfrm>
            <a:off x="494452" y="513687"/>
            <a:ext cx="8258133" cy="1338828"/>
          </a:xfrm>
          <a:prstGeom prst="rect">
            <a:avLst/>
          </a:prstGeom>
          <a:noFill/>
        </p:spPr>
        <p:txBody>
          <a:bodyPr wrap="square" rtlCol="0">
            <a:spAutoFit/>
          </a:bodyPr>
          <a:lstStyle/>
          <a:p>
            <a:r>
              <a:rPr lang="en-US" sz="2700" dirty="0">
                <a:solidFill>
                  <a:schemeClr val="accent2">
                    <a:lumMod val="50000"/>
                  </a:schemeClr>
                </a:solidFill>
              </a:rPr>
              <a:t>Sorry</a:t>
            </a:r>
            <a:r>
              <a:rPr lang="en-US" sz="2700" dirty="0"/>
              <a:t> (v. 8) - </a:t>
            </a:r>
            <a:r>
              <a:rPr lang="en-US" sz="2700" b="1" i="1" cap="all" dirty="0" err="1">
                <a:solidFill>
                  <a:schemeClr val="accent2">
                    <a:lumMod val="50000"/>
                  </a:schemeClr>
                </a:solidFill>
                <a:latin typeface="Times New Roman" panose="02020603050405020304" pitchFamily="18" charset="0"/>
                <a:cs typeface="Times New Roman" panose="02020603050405020304" pitchFamily="18" charset="0"/>
              </a:rPr>
              <a:t>lupeō</a:t>
            </a:r>
            <a:r>
              <a:rPr lang="en-US" sz="2700" dirty="0"/>
              <a:t> – </a:t>
            </a:r>
            <a:r>
              <a:rPr lang="en-US" sz="2700" i="1" dirty="0"/>
              <a:t>to make sorrowful, to affect with sadness, cause grief</a:t>
            </a:r>
            <a:endParaRPr lang="en-US" sz="2700" dirty="0">
              <a:solidFill>
                <a:schemeClr val="accent2">
                  <a:lumMod val="50000"/>
                </a:schemeClr>
              </a:solidFill>
              <a:latin typeface="GreeceBlack" panose="020B0600000000000000" pitchFamily="34"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4" name="TextBox 23"/>
          <p:cNvSpPr txBox="1"/>
          <p:nvPr/>
        </p:nvSpPr>
        <p:spPr>
          <a:xfrm>
            <a:off x="494455" y="2669053"/>
            <a:ext cx="8258133" cy="507831"/>
          </a:xfrm>
          <a:prstGeom prst="rect">
            <a:avLst/>
          </a:prstGeom>
          <a:noFill/>
        </p:spPr>
        <p:txBody>
          <a:bodyPr wrap="square" rtlCol="0">
            <a:spAutoFit/>
          </a:bodyPr>
          <a:lstStyle/>
          <a:p>
            <a:pPr marL="231775" indent="-231775">
              <a:buFont typeface="Arial" panose="020B0604020202020204" pitchFamily="34" charset="0"/>
              <a:buChar char="•"/>
            </a:pPr>
            <a:r>
              <a:rPr lang="en-US" sz="2700" dirty="0">
                <a:latin typeface="GreeceBlack" panose="020B0600000000000000" pitchFamily="34" charset="0"/>
              </a:rPr>
              <a:t> </a:t>
            </a:r>
            <a:r>
              <a:rPr lang="en-US" sz="2700" b="1" i="1" cap="all" dirty="0">
                <a:solidFill>
                  <a:schemeClr val="accent2">
                    <a:lumMod val="50000"/>
                  </a:schemeClr>
                </a:solidFill>
                <a:latin typeface="Times New Roman" panose="02020603050405020304" pitchFamily="18" charset="0"/>
                <a:cs typeface="Times New Roman" panose="02020603050405020304" pitchFamily="18" charset="0"/>
              </a:rPr>
              <a:t>meta</a:t>
            </a:r>
            <a:r>
              <a:rPr lang="en-US" sz="2700" i="1" dirty="0"/>
              <a:t> </a:t>
            </a:r>
            <a:r>
              <a:rPr lang="en-US" sz="2700" dirty="0"/>
              <a:t>- </a:t>
            </a:r>
            <a:r>
              <a:rPr lang="en-US" sz="2700" i="1" dirty="0"/>
              <a:t>to change</a:t>
            </a:r>
            <a:endParaRPr lang="en-US" sz="2700" dirty="0">
              <a:solidFill>
                <a:schemeClr val="accent2">
                  <a:lumMod val="50000"/>
                </a:schemeClr>
              </a:solidFill>
              <a:latin typeface="GreeceBlack" panose="020B0600000000000000" pitchFamily="34" charset="0"/>
            </a:endParaRPr>
          </a:p>
        </p:txBody>
      </p:sp>
      <p:sp>
        <p:nvSpPr>
          <p:cNvPr id="25" name="TextBox 24">
            <a:extLst>
              <a:ext uri="{FF2B5EF4-FFF2-40B4-BE49-F238E27FC236}">
                <a16:creationId xmlns:a16="http://schemas.microsoft.com/office/drawing/2014/main" id="{BF8335BC-0790-464A-9027-D18AD34C3407}"/>
              </a:ext>
            </a:extLst>
          </p:cNvPr>
          <p:cNvSpPr txBox="1"/>
          <p:nvPr/>
        </p:nvSpPr>
        <p:spPr>
          <a:xfrm>
            <a:off x="494455" y="1790944"/>
            <a:ext cx="8258133" cy="923330"/>
          </a:xfrm>
          <a:prstGeom prst="rect">
            <a:avLst/>
          </a:prstGeom>
          <a:noFill/>
        </p:spPr>
        <p:txBody>
          <a:bodyPr wrap="square" rtlCol="0">
            <a:spAutoFit/>
          </a:bodyPr>
          <a:lstStyle/>
          <a:p>
            <a:r>
              <a:rPr lang="en-US" sz="2700" dirty="0">
                <a:solidFill>
                  <a:schemeClr val="accent2">
                    <a:lumMod val="50000"/>
                  </a:schemeClr>
                </a:solidFill>
              </a:rPr>
              <a:t>Regret</a:t>
            </a:r>
            <a:r>
              <a:rPr lang="en-US" sz="2700" dirty="0"/>
              <a:t> (v. 8) (</a:t>
            </a:r>
            <a:r>
              <a:rPr lang="en-US" sz="2700" dirty="0">
                <a:solidFill>
                  <a:schemeClr val="accent2">
                    <a:lumMod val="50000"/>
                  </a:schemeClr>
                </a:solidFill>
              </a:rPr>
              <a:t>repent</a:t>
            </a:r>
            <a:r>
              <a:rPr lang="en-US" sz="2700" dirty="0"/>
              <a:t>, KJV) - </a:t>
            </a:r>
            <a:r>
              <a:rPr lang="en-US" sz="2700" b="1" i="1" cap="all" dirty="0" err="1">
                <a:solidFill>
                  <a:schemeClr val="accent2">
                    <a:lumMod val="50000"/>
                  </a:schemeClr>
                </a:solidFill>
                <a:latin typeface="Times New Roman" panose="02020603050405020304" pitchFamily="18" charset="0"/>
                <a:cs typeface="Times New Roman" panose="02020603050405020304" pitchFamily="18" charset="0"/>
              </a:rPr>
              <a:t>metamellomai</a:t>
            </a:r>
            <a:endParaRPr lang="en-US" sz="2700" b="1" cap="all"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id="{BE031F76-7BEF-4511-8FDF-FE12AC49DB80}"/>
              </a:ext>
            </a:extLst>
          </p:cNvPr>
          <p:cNvSpPr txBox="1"/>
          <p:nvPr/>
        </p:nvSpPr>
        <p:spPr>
          <a:xfrm>
            <a:off x="494458" y="3140768"/>
            <a:ext cx="8258133" cy="923330"/>
          </a:xfrm>
          <a:prstGeom prst="rect">
            <a:avLst/>
          </a:prstGeom>
          <a:noFill/>
        </p:spPr>
        <p:txBody>
          <a:bodyPr wrap="square" rtlCol="0">
            <a:spAutoFit/>
          </a:bodyPr>
          <a:lstStyle/>
          <a:p>
            <a:pPr marL="231775" indent="-231775">
              <a:buFont typeface="Arial" panose="020B0604020202020204" pitchFamily="34" charset="0"/>
              <a:buChar char="•"/>
            </a:pPr>
            <a:r>
              <a:rPr lang="en-US" sz="2700" dirty="0">
                <a:latin typeface="GreeceBlack" panose="020B0600000000000000" pitchFamily="34" charset="0"/>
              </a:rPr>
              <a:t> </a:t>
            </a:r>
            <a:r>
              <a:rPr lang="en-US" sz="2700" b="1" i="1" cap="all" dirty="0" err="1">
                <a:solidFill>
                  <a:schemeClr val="accent2">
                    <a:lumMod val="50000"/>
                  </a:schemeClr>
                </a:solidFill>
                <a:latin typeface="Times New Roman" panose="02020603050405020304" pitchFamily="18" charset="0"/>
                <a:cs typeface="Times New Roman" panose="02020603050405020304" pitchFamily="18" charset="0"/>
              </a:rPr>
              <a:t>melō</a:t>
            </a:r>
            <a:r>
              <a:rPr lang="en-US" sz="2700" dirty="0"/>
              <a:t> - </a:t>
            </a:r>
            <a:r>
              <a:rPr lang="en-US" sz="2700" i="1" dirty="0"/>
              <a:t>to care</a:t>
            </a:r>
            <a:r>
              <a:rPr lang="en-US" sz="2700" dirty="0"/>
              <a:t>; hence, </a:t>
            </a:r>
            <a:r>
              <a:rPr lang="en-US" sz="2700" i="1" dirty="0"/>
              <a:t>a change of care </a:t>
            </a:r>
            <a:r>
              <a:rPr lang="en-US" sz="2700" dirty="0"/>
              <a:t>or</a:t>
            </a:r>
            <a:r>
              <a:rPr lang="en-US" sz="2700" i="1" dirty="0"/>
              <a:t> feeling</a:t>
            </a:r>
            <a:endParaRPr lang="en-US" sz="2700" dirty="0">
              <a:solidFill>
                <a:schemeClr val="accent2">
                  <a:lumMod val="50000"/>
                </a:schemeClr>
              </a:solidFill>
              <a:latin typeface="GreeceBlack" panose="020B0600000000000000" pitchFamily="34" charset="0"/>
            </a:endParaRPr>
          </a:p>
        </p:txBody>
      </p:sp>
      <p:sp>
        <p:nvSpPr>
          <p:cNvPr id="27" name="TextBox 26">
            <a:extLst>
              <a:ext uri="{FF2B5EF4-FFF2-40B4-BE49-F238E27FC236}">
                <a16:creationId xmlns:a16="http://schemas.microsoft.com/office/drawing/2014/main" id="{243ECE0A-29E5-4BDB-B4C1-D5AD382C4840}"/>
              </a:ext>
            </a:extLst>
          </p:cNvPr>
          <p:cNvSpPr txBox="1"/>
          <p:nvPr/>
        </p:nvSpPr>
        <p:spPr>
          <a:xfrm>
            <a:off x="508972" y="4004368"/>
            <a:ext cx="8258133" cy="507831"/>
          </a:xfrm>
          <a:prstGeom prst="rect">
            <a:avLst/>
          </a:prstGeom>
          <a:noFill/>
        </p:spPr>
        <p:txBody>
          <a:bodyPr wrap="square" rtlCol="0">
            <a:spAutoFit/>
          </a:bodyPr>
          <a:lstStyle/>
          <a:p>
            <a:r>
              <a:rPr lang="en-US" sz="2700" dirty="0">
                <a:solidFill>
                  <a:schemeClr val="accent2">
                    <a:lumMod val="50000"/>
                  </a:schemeClr>
                </a:solidFill>
              </a:rPr>
              <a:t>Repentance</a:t>
            </a:r>
            <a:r>
              <a:rPr lang="en-US" sz="2700" dirty="0"/>
              <a:t> (v. 9) - </a:t>
            </a:r>
            <a:r>
              <a:rPr lang="en-US" sz="2700" b="1" i="1" cap="all" dirty="0">
                <a:solidFill>
                  <a:schemeClr val="accent2">
                    <a:lumMod val="50000"/>
                  </a:schemeClr>
                </a:solidFill>
                <a:latin typeface="Times New Roman" panose="02020603050405020304" pitchFamily="18" charset="0"/>
                <a:cs typeface="Times New Roman" panose="02020603050405020304" pitchFamily="18" charset="0"/>
              </a:rPr>
              <a:t>metanoia</a:t>
            </a:r>
            <a:r>
              <a:rPr lang="en-US" sz="2700" dirty="0"/>
              <a:t> </a:t>
            </a:r>
          </a:p>
        </p:txBody>
      </p:sp>
      <p:sp>
        <p:nvSpPr>
          <p:cNvPr id="28" name="TextBox 27">
            <a:extLst>
              <a:ext uri="{FF2B5EF4-FFF2-40B4-BE49-F238E27FC236}">
                <a16:creationId xmlns:a16="http://schemas.microsoft.com/office/drawing/2014/main" id="{68AAC0C5-9C0B-48A5-BB0F-3C7A9D029412}"/>
              </a:ext>
            </a:extLst>
          </p:cNvPr>
          <p:cNvSpPr txBox="1"/>
          <p:nvPr/>
        </p:nvSpPr>
        <p:spPr>
          <a:xfrm>
            <a:off x="494458" y="4439791"/>
            <a:ext cx="8258133" cy="507831"/>
          </a:xfrm>
          <a:prstGeom prst="rect">
            <a:avLst/>
          </a:prstGeom>
          <a:noFill/>
        </p:spPr>
        <p:txBody>
          <a:bodyPr wrap="square" rtlCol="0">
            <a:spAutoFit/>
          </a:bodyPr>
          <a:lstStyle/>
          <a:p>
            <a:pPr marL="231775" indent="-231775">
              <a:buFont typeface="Arial" panose="020B0604020202020204" pitchFamily="34" charset="0"/>
              <a:buChar char="•"/>
            </a:pPr>
            <a:r>
              <a:rPr lang="en-US" sz="2700" dirty="0">
                <a:latin typeface="GreeceBlack" panose="020B0600000000000000" pitchFamily="34" charset="0"/>
              </a:rPr>
              <a:t> </a:t>
            </a:r>
            <a:r>
              <a:rPr lang="en-US" sz="2700" b="1" i="1" cap="all" dirty="0">
                <a:solidFill>
                  <a:schemeClr val="accent2">
                    <a:lumMod val="50000"/>
                  </a:schemeClr>
                </a:solidFill>
                <a:latin typeface="Times New Roman" panose="02020603050405020304" pitchFamily="18" charset="0"/>
                <a:cs typeface="Times New Roman" panose="02020603050405020304" pitchFamily="18" charset="0"/>
              </a:rPr>
              <a:t>meta</a:t>
            </a:r>
            <a:r>
              <a:rPr lang="en-US" sz="2700" i="1" dirty="0"/>
              <a:t> </a:t>
            </a:r>
            <a:r>
              <a:rPr lang="en-US" sz="2700" dirty="0"/>
              <a:t>- </a:t>
            </a:r>
            <a:r>
              <a:rPr lang="en-US" sz="2700" i="1" dirty="0"/>
              <a:t>to change</a:t>
            </a:r>
            <a:endParaRPr lang="en-US" sz="2700" dirty="0">
              <a:solidFill>
                <a:schemeClr val="accent2">
                  <a:lumMod val="50000"/>
                </a:schemeClr>
              </a:solidFill>
              <a:latin typeface="GreeceBlack" panose="020B0600000000000000" pitchFamily="34" charset="0"/>
            </a:endParaRPr>
          </a:p>
        </p:txBody>
      </p:sp>
      <p:sp>
        <p:nvSpPr>
          <p:cNvPr id="29" name="TextBox 28">
            <a:extLst>
              <a:ext uri="{FF2B5EF4-FFF2-40B4-BE49-F238E27FC236}">
                <a16:creationId xmlns:a16="http://schemas.microsoft.com/office/drawing/2014/main" id="{44950027-56F9-41B8-BBFC-44E23AFD6EF3}"/>
              </a:ext>
            </a:extLst>
          </p:cNvPr>
          <p:cNvSpPr txBox="1"/>
          <p:nvPr/>
        </p:nvSpPr>
        <p:spPr>
          <a:xfrm>
            <a:off x="494461" y="4896992"/>
            <a:ext cx="8258133" cy="954107"/>
          </a:xfrm>
          <a:prstGeom prst="rect">
            <a:avLst/>
          </a:prstGeom>
          <a:noFill/>
        </p:spPr>
        <p:txBody>
          <a:bodyPr wrap="square" rtlCol="0">
            <a:spAutoFit/>
          </a:bodyPr>
          <a:lstStyle/>
          <a:p>
            <a:pPr marL="231775" indent="-231775">
              <a:buFont typeface="Arial" panose="020B0604020202020204" pitchFamily="34" charset="0"/>
              <a:buChar char="•"/>
            </a:pPr>
            <a:r>
              <a:rPr lang="en-US" sz="2700" dirty="0">
                <a:latin typeface="GreeceBlack" panose="020B0600000000000000" pitchFamily="34" charset="0"/>
              </a:rPr>
              <a:t> </a:t>
            </a:r>
            <a:r>
              <a:rPr lang="en-US" sz="2700" b="1" i="1" cap="all" dirty="0">
                <a:solidFill>
                  <a:schemeClr val="accent2">
                    <a:lumMod val="50000"/>
                  </a:schemeClr>
                </a:solidFill>
                <a:latin typeface="Times New Roman" panose="02020603050405020304" pitchFamily="18" charset="0"/>
                <a:cs typeface="Times New Roman" panose="02020603050405020304" pitchFamily="18" charset="0"/>
              </a:rPr>
              <a:t>nous</a:t>
            </a:r>
            <a:r>
              <a:rPr lang="en-US" sz="2700" dirty="0"/>
              <a:t> - </a:t>
            </a:r>
            <a:r>
              <a:rPr lang="en-US" sz="2700" i="1" dirty="0"/>
              <a:t>mind</a:t>
            </a:r>
            <a:r>
              <a:rPr lang="en-US" sz="2700" dirty="0"/>
              <a:t> or </a:t>
            </a:r>
            <a:r>
              <a:rPr lang="en-US" sz="2700" i="1" dirty="0"/>
              <a:t>understanding</a:t>
            </a:r>
            <a:r>
              <a:rPr lang="en-US" sz="2700" dirty="0"/>
              <a:t>; hence, </a:t>
            </a:r>
            <a:r>
              <a:rPr lang="en-US" sz="2700" i="1" dirty="0"/>
              <a:t>a change of mind</a:t>
            </a:r>
            <a:endParaRPr lang="en-US" sz="2700" dirty="0">
              <a:solidFill>
                <a:schemeClr val="accent2">
                  <a:lumMod val="50000"/>
                </a:schemeClr>
              </a:solidFill>
              <a:latin typeface="GreeceBlack" panose="020B0600000000000000" pitchFamily="34" charset="0"/>
            </a:endParaRPr>
          </a:p>
        </p:txBody>
      </p:sp>
    </p:spTree>
    <p:extLst>
      <p:ext uri="{BB962C8B-B14F-4D97-AF65-F5344CB8AC3E}">
        <p14:creationId xmlns:p14="http://schemas.microsoft.com/office/powerpoint/2010/main" val="416519977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fade">
                                      <p:cBhvr>
                                        <p:cTn id="12" dur="500"/>
                                        <p:tgtEl>
                                          <p:spTgt spid="25"/>
                                        </p:tgtEl>
                                      </p:cBhvr>
                                    </p:animEffect>
                                  </p:childTnLst>
                                </p:cTn>
                              </p:par>
                              <p:par>
                                <p:cTn id="13" presetID="3" presetClass="emph" presetSubtype="2" fill="hold" grpId="1" nodeType="withEffect">
                                  <p:stCondLst>
                                    <p:cond delay="0"/>
                                  </p:stCondLst>
                                  <p:childTnLst>
                                    <p:animClr clrSpc="rgb" dir="cw">
                                      <p:cBhvr override="childStyle">
                                        <p:cTn id="14" dur="2000" fill="hold"/>
                                        <p:tgtEl>
                                          <p:spTgt spid="2"/>
                                        </p:tgtEl>
                                        <p:attrNameLst>
                                          <p:attrName>style.color</p:attrName>
                                        </p:attrNameLst>
                                      </p:cBhvr>
                                      <p:to>
                                        <a:schemeClr val="accent2"/>
                                      </p:to>
                                    </p:animClr>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500"/>
                                        <p:tgtEl>
                                          <p:spTgt spid="24"/>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fade">
                                      <p:cBhvr>
                                        <p:cTn id="24" dur="500"/>
                                        <p:tgtEl>
                                          <p:spTgt spid="26"/>
                                        </p:tgtEl>
                                      </p:cBhvr>
                                    </p:animEffect>
                                  </p:childTnLst>
                                </p:cTn>
                              </p:par>
                              <p:par>
                                <p:cTn id="25" presetID="3" presetClass="emph" presetSubtype="2" fill="hold" grpId="1" nodeType="withEffect">
                                  <p:stCondLst>
                                    <p:cond delay="0"/>
                                  </p:stCondLst>
                                  <p:childTnLst>
                                    <p:animClr clrSpc="rgb" dir="cw">
                                      <p:cBhvr override="childStyle">
                                        <p:cTn id="26" dur="2000" fill="hold"/>
                                        <p:tgtEl>
                                          <p:spTgt spid="24"/>
                                        </p:tgtEl>
                                        <p:attrNameLst>
                                          <p:attrName>style.color</p:attrName>
                                        </p:attrNameLst>
                                      </p:cBhvr>
                                      <p:to>
                                        <a:schemeClr val="accent2"/>
                                      </p:to>
                                    </p:animClr>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fade">
                                      <p:cBhvr>
                                        <p:cTn id="31" dur="500"/>
                                        <p:tgtEl>
                                          <p:spTgt spid="27"/>
                                        </p:tgtEl>
                                      </p:cBhvr>
                                    </p:animEffect>
                                  </p:childTnLst>
                                </p:cTn>
                              </p:par>
                              <p:par>
                                <p:cTn id="32" presetID="3" presetClass="emph" presetSubtype="2" fill="hold" grpId="1" nodeType="withEffect">
                                  <p:stCondLst>
                                    <p:cond delay="0"/>
                                  </p:stCondLst>
                                  <p:childTnLst>
                                    <p:animClr clrSpc="rgb" dir="cw">
                                      <p:cBhvr override="childStyle">
                                        <p:cTn id="33" dur="2000" fill="hold"/>
                                        <p:tgtEl>
                                          <p:spTgt spid="25"/>
                                        </p:tgtEl>
                                        <p:attrNameLst>
                                          <p:attrName>style.color</p:attrName>
                                        </p:attrNameLst>
                                      </p:cBhvr>
                                      <p:to>
                                        <a:schemeClr val="accent2"/>
                                      </p:to>
                                    </p:animClr>
                                  </p:childTnLst>
                                </p:cTn>
                              </p:par>
                              <p:par>
                                <p:cTn id="34" presetID="3" presetClass="emph" presetSubtype="2" fill="hold" grpId="1" nodeType="withEffect">
                                  <p:stCondLst>
                                    <p:cond delay="0"/>
                                  </p:stCondLst>
                                  <p:childTnLst>
                                    <p:animClr clrSpc="rgb" dir="cw">
                                      <p:cBhvr override="childStyle">
                                        <p:cTn id="35" dur="2000" fill="hold"/>
                                        <p:tgtEl>
                                          <p:spTgt spid="26"/>
                                        </p:tgtEl>
                                        <p:attrNameLst>
                                          <p:attrName>style.color</p:attrName>
                                        </p:attrNameLst>
                                      </p:cBhvr>
                                      <p:to>
                                        <a:schemeClr val="accent2"/>
                                      </p:to>
                                    </p:animClr>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8"/>
                                        </p:tgtEl>
                                        <p:attrNameLst>
                                          <p:attrName>style.visibility</p:attrName>
                                        </p:attrNameLst>
                                      </p:cBhvr>
                                      <p:to>
                                        <p:strVal val="visible"/>
                                      </p:to>
                                    </p:set>
                                    <p:animEffect transition="in" filter="fade">
                                      <p:cBhvr>
                                        <p:cTn id="40" dur="500"/>
                                        <p:tgtEl>
                                          <p:spTgt spid="28"/>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fade">
                                      <p:cBhvr>
                                        <p:cTn id="45" dur="500"/>
                                        <p:tgtEl>
                                          <p:spTgt spid="29"/>
                                        </p:tgtEl>
                                      </p:cBhvr>
                                    </p:animEffect>
                                  </p:childTnLst>
                                </p:cTn>
                              </p:par>
                              <p:par>
                                <p:cTn id="46" presetID="3" presetClass="emph" presetSubtype="2" fill="hold" grpId="1" nodeType="withEffect">
                                  <p:stCondLst>
                                    <p:cond delay="0"/>
                                  </p:stCondLst>
                                  <p:childTnLst>
                                    <p:animClr clrSpc="rgb" dir="cw">
                                      <p:cBhvr override="childStyle">
                                        <p:cTn id="47" dur="2000" fill="hold"/>
                                        <p:tgtEl>
                                          <p:spTgt spid="28"/>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4" grpId="0"/>
      <p:bldP spid="24" grpId="1"/>
      <p:bldP spid="25" grpId="0"/>
      <p:bldP spid="25" grpId="1"/>
      <p:bldP spid="26" grpId="0"/>
      <p:bldP spid="26" grpId="1"/>
      <p:bldP spid="27" grpId="0"/>
      <p:bldP spid="28" grpId="0"/>
      <p:bldP spid="28" grpId="1"/>
      <p:bldP spid="29" grpId="0"/>
    </p:bldLst>
  </p:timing>
</p:sld>
</file>

<file path=ppt/theme/theme1.xml><?xml version="1.0" encoding="utf-8"?>
<a:theme xmlns:a="http://schemas.openxmlformats.org/drawingml/2006/main" name="Office Theme">
  <a:themeElements>
    <a:clrScheme name="1st Corinthians">
      <a:dk1>
        <a:sysClr val="windowText" lastClr="000000"/>
      </a:dk1>
      <a:lt1>
        <a:srgbClr val="00000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1st Corinthians">
      <a:majorFont>
        <a:latin typeface="GreeceBlack"/>
        <a:ea typeface=""/>
        <a:cs typeface=""/>
      </a:majorFont>
      <a:minorFont>
        <a:latin typeface="GreeceBlac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3600" dirty="0">
            <a:latin typeface="GreeceBlack" panose="020B0600000000000000" pitchFamily="34" charset="0"/>
          </a:defRPr>
        </a:defPPr>
      </a:lstStyle>
    </a:txDef>
  </a:objectDefaults>
  <a:extraClrSchemeLst/>
  <a:extLst>
    <a:ext uri="{05A4C25C-085E-4340-85A3-A5531E510DB2}">
      <thm15:themeFamily xmlns:thm15="http://schemas.microsoft.com/office/thememl/2012/main" name="Presentation1" id="{B75D458B-4520-4C04-9BD2-2F14E7EB1725}" vid="{24813694-28C0-46ED-939C-05299D134BF0}"/>
    </a:ext>
  </a:extLst>
</a:theme>
</file>

<file path=docProps/app.xml><?xml version="1.0" encoding="utf-8"?>
<Properties xmlns="http://schemas.openxmlformats.org/officeDocument/2006/extended-properties" xmlns:vt="http://schemas.openxmlformats.org/officeDocument/2006/docPropsVTypes">
  <Template>2_Corinthians</Template>
  <TotalTime>3575</TotalTime>
  <Words>1129</Words>
  <Application>Microsoft Office PowerPoint</Application>
  <PresentationFormat>On-screen Show (4:3)</PresentationFormat>
  <Paragraphs>420</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Aaron</vt:lpstr>
      <vt:lpstr>GreeceBlack</vt:lpstr>
      <vt:lpstr>vtks distress</vt: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Ken Merrihew</cp:lastModifiedBy>
  <cp:revision>7</cp:revision>
  <dcterms:created xsi:type="dcterms:W3CDTF">2017-08-25T00:56:53Z</dcterms:created>
  <dcterms:modified xsi:type="dcterms:W3CDTF">2017-08-27T12:35:02Z</dcterms:modified>
</cp:coreProperties>
</file>